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  <p:sldMasterId id="2147483674" r:id="rId2"/>
    <p:sldMasterId id="2147483679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77" r:id="rId9"/>
  </p:sldMasterIdLst>
  <p:notesMasterIdLst>
    <p:notesMasterId r:id="rId118"/>
  </p:notesMasterIdLst>
  <p:handoutMasterIdLst>
    <p:handoutMasterId r:id="rId119"/>
  </p:handoutMasterIdLst>
  <p:sldIdLst>
    <p:sldId id="467" r:id="rId10"/>
    <p:sldId id="469" r:id="rId11"/>
    <p:sldId id="474" r:id="rId12"/>
    <p:sldId id="475" r:id="rId13"/>
    <p:sldId id="421" r:id="rId14"/>
    <p:sldId id="579" r:id="rId15"/>
    <p:sldId id="580" r:id="rId16"/>
    <p:sldId id="478" r:id="rId17"/>
    <p:sldId id="561" r:id="rId18"/>
    <p:sldId id="562" r:id="rId19"/>
    <p:sldId id="583" r:id="rId20"/>
    <p:sldId id="675" r:id="rId21"/>
    <p:sldId id="448" r:id="rId22"/>
    <p:sldId id="451" r:id="rId23"/>
    <p:sldId id="477" r:id="rId24"/>
    <p:sldId id="306" r:id="rId25"/>
    <p:sldId id="584" r:id="rId26"/>
    <p:sldId id="438" r:id="rId27"/>
    <p:sldId id="470" r:id="rId28"/>
    <p:sldId id="381" r:id="rId29"/>
    <p:sldId id="659" r:id="rId30"/>
    <p:sldId id="660" r:id="rId31"/>
    <p:sldId id="661" r:id="rId32"/>
    <p:sldId id="673" r:id="rId33"/>
    <p:sldId id="667" r:id="rId34"/>
    <p:sldId id="662" r:id="rId35"/>
    <p:sldId id="663" r:id="rId36"/>
    <p:sldId id="664" r:id="rId37"/>
    <p:sldId id="665" r:id="rId38"/>
    <p:sldId id="666" r:id="rId39"/>
    <p:sldId id="668" r:id="rId40"/>
    <p:sldId id="669" r:id="rId41"/>
    <p:sldId id="670" r:id="rId42"/>
    <p:sldId id="671" r:id="rId43"/>
    <p:sldId id="672" r:id="rId44"/>
    <p:sldId id="571" r:id="rId45"/>
    <p:sldId id="570" r:id="rId46"/>
    <p:sldId id="572" r:id="rId47"/>
    <p:sldId id="578" r:id="rId48"/>
    <p:sldId id="658" r:id="rId49"/>
    <p:sldId id="464" r:id="rId50"/>
    <p:sldId id="674" r:id="rId51"/>
    <p:sldId id="589" r:id="rId52"/>
    <p:sldId id="302" r:id="rId53"/>
    <p:sldId id="676" r:id="rId54"/>
    <p:sldId id="568" r:id="rId55"/>
    <p:sldId id="643" r:id="rId56"/>
    <p:sldId id="519" r:id="rId57"/>
    <p:sldId id="644" r:id="rId58"/>
    <p:sldId id="504" r:id="rId59"/>
    <p:sldId id="634" r:id="rId60"/>
    <p:sldId id="517" r:id="rId61"/>
    <p:sldId id="657" r:id="rId62"/>
    <p:sldId id="590" r:id="rId63"/>
    <p:sldId id="648" r:id="rId64"/>
    <p:sldId id="649" r:id="rId65"/>
    <p:sldId id="650" r:id="rId66"/>
    <p:sldId id="645" r:id="rId67"/>
    <p:sldId id="646" r:id="rId68"/>
    <p:sldId id="647" r:id="rId69"/>
    <p:sldId id="542" r:id="rId70"/>
    <p:sldId id="545" r:id="rId71"/>
    <p:sldId id="549" r:id="rId72"/>
    <p:sldId id="533" r:id="rId73"/>
    <p:sldId id="534" r:id="rId74"/>
    <p:sldId id="620" r:id="rId75"/>
    <p:sldId id="627" r:id="rId76"/>
    <p:sldId id="541" r:id="rId77"/>
    <p:sldId id="607" r:id="rId78"/>
    <p:sldId id="606" r:id="rId79"/>
    <p:sldId id="628" r:id="rId80"/>
    <p:sldId id="529" r:id="rId81"/>
    <p:sldId id="630" r:id="rId82"/>
    <p:sldId id="631" r:id="rId83"/>
    <p:sldId id="629" r:id="rId84"/>
    <p:sldId id="611" r:id="rId85"/>
    <p:sldId id="633" r:id="rId86"/>
    <p:sldId id="632" r:id="rId87"/>
    <p:sldId id="608" r:id="rId88"/>
    <p:sldId id="635" r:id="rId89"/>
    <p:sldId id="636" r:id="rId90"/>
    <p:sldId id="623" r:id="rId91"/>
    <p:sldId id="638" r:id="rId92"/>
    <p:sldId id="637" r:id="rId93"/>
    <p:sldId id="528" r:id="rId94"/>
    <p:sldId id="540" r:id="rId95"/>
    <p:sldId id="613" r:id="rId96"/>
    <p:sldId id="599" r:id="rId97"/>
    <p:sldId id="639" r:id="rId98"/>
    <p:sldId id="614" r:id="rId99"/>
    <p:sldId id="604" r:id="rId100"/>
    <p:sldId id="640" r:id="rId101"/>
    <p:sldId id="615" r:id="rId102"/>
    <p:sldId id="641" r:id="rId103"/>
    <p:sldId id="642" r:id="rId104"/>
    <p:sldId id="577" r:id="rId105"/>
    <p:sldId id="588" r:id="rId106"/>
    <p:sldId id="652" r:id="rId107"/>
    <p:sldId id="597" r:id="rId108"/>
    <p:sldId id="651" r:id="rId109"/>
    <p:sldId id="594" r:id="rId110"/>
    <p:sldId id="617" r:id="rId111"/>
    <p:sldId id="616" r:id="rId112"/>
    <p:sldId id="473" r:id="rId113"/>
    <p:sldId id="618" r:id="rId114"/>
    <p:sldId id="653" r:id="rId115"/>
    <p:sldId id="654" r:id="rId116"/>
    <p:sldId id="655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E70C2D0C-C08E-A047-AA01-C701055F40B4}">
          <p14:sldIdLst>
            <p14:sldId id="467"/>
            <p14:sldId id="469"/>
            <p14:sldId id="474"/>
            <p14:sldId id="475"/>
            <p14:sldId id="421"/>
            <p14:sldId id="579"/>
            <p14:sldId id="580"/>
            <p14:sldId id="478"/>
            <p14:sldId id="561"/>
            <p14:sldId id="562"/>
            <p14:sldId id="583"/>
            <p14:sldId id="675"/>
            <p14:sldId id="448"/>
            <p14:sldId id="451"/>
            <p14:sldId id="477"/>
            <p14:sldId id="306"/>
            <p14:sldId id="584"/>
            <p14:sldId id="438"/>
            <p14:sldId id="470"/>
            <p14:sldId id="381"/>
            <p14:sldId id="659"/>
            <p14:sldId id="660"/>
            <p14:sldId id="661"/>
            <p14:sldId id="673"/>
            <p14:sldId id="667"/>
            <p14:sldId id="662"/>
            <p14:sldId id="663"/>
            <p14:sldId id="664"/>
            <p14:sldId id="665"/>
            <p14:sldId id="666"/>
            <p14:sldId id="668"/>
            <p14:sldId id="669"/>
            <p14:sldId id="670"/>
            <p14:sldId id="671"/>
            <p14:sldId id="672"/>
            <p14:sldId id="571"/>
            <p14:sldId id="570"/>
            <p14:sldId id="572"/>
            <p14:sldId id="578"/>
            <p14:sldId id="658"/>
            <p14:sldId id="464"/>
            <p14:sldId id="674"/>
            <p14:sldId id="589"/>
            <p14:sldId id="302"/>
            <p14:sldId id="676"/>
          </p14:sldIdLst>
        </p14:section>
        <p14:section name="Skjulte slides" id="{CD392D22-25DD-1F45-A7CB-4952A54F5D3F}">
          <p14:sldIdLst>
            <p14:sldId id="568"/>
            <p14:sldId id="643"/>
            <p14:sldId id="519"/>
            <p14:sldId id="644"/>
            <p14:sldId id="504"/>
            <p14:sldId id="634"/>
            <p14:sldId id="517"/>
            <p14:sldId id="657"/>
            <p14:sldId id="590"/>
            <p14:sldId id="648"/>
            <p14:sldId id="649"/>
            <p14:sldId id="650"/>
            <p14:sldId id="645"/>
            <p14:sldId id="646"/>
            <p14:sldId id="647"/>
            <p14:sldId id="542"/>
            <p14:sldId id="545"/>
            <p14:sldId id="549"/>
            <p14:sldId id="533"/>
            <p14:sldId id="534"/>
            <p14:sldId id="620"/>
            <p14:sldId id="627"/>
            <p14:sldId id="541"/>
            <p14:sldId id="607"/>
            <p14:sldId id="606"/>
            <p14:sldId id="628"/>
            <p14:sldId id="529"/>
            <p14:sldId id="630"/>
            <p14:sldId id="631"/>
            <p14:sldId id="629"/>
            <p14:sldId id="611"/>
            <p14:sldId id="633"/>
            <p14:sldId id="632"/>
            <p14:sldId id="608"/>
            <p14:sldId id="635"/>
            <p14:sldId id="636"/>
            <p14:sldId id="623"/>
            <p14:sldId id="638"/>
            <p14:sldId id="637"/>
            <p14:sldId id="528"/>
            <p14:sldId id="540"/>
            <p14:sldId id="613"/>
            <p14:sldId id="599"/>
            <p14:sldId id="639"/>
            <p14:sldId id="614"/>
            <p14:sldId id="604"/>
            <p14:sldId id="640"/>
            <p14:sldId id="615"/>
            <p14:sldId id="641"/>
            <p14:sldId id="642"/>
            <p14:sldId id="577"/>
            <p14:sldId id="588"/>
            <p14:sldId id="652"/>
            <p14:sldId id="597"/>
            <p14:sldId id="651"/>
            <p14:sldId id="594"/>
            <p14:sldId id="617"/>
            <p14:sldId id="616"/>
            <p14:sldId id="473"/>
            <p14:sldId id="618"/>
            <p14:sldId id="653"/>
            <p14:sldId id="654"/>
            <p14:sldId id="6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A65"/>
    <a:srgbClr val="78CDD1"/>
    <a:srgbClr val="5D5D5D"/>
    <a:srgbClr val="777776"/>
    <a:srgbClr val="C1C1C1"/>
    <a:srgbClr val="D36928"/>
    <a:srgbClr val="F5792D"/>
    <a:srgbClr val="FFB748"/>
    <a:srgbClr val="439452"/>
    <a:srgbClr val="73F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5"/>
    <p:restoredTop sz="95723"/>
  </p:normalViewPr>
  <p:slideViewPr>
    <p:cSldViewPr snapToGrid="0" snapToObjects="1" showGuides="1">
      <p:cViewPr varScale="1">
        <p:scale>
          <a:sx n="126" d="100"/>
          <a:sy n="126" d="100"/>
        </p:scale>
        <p:origin x="200" y="16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7" d="100"/>
          <a:sy n="137" d="100"/>
        </p:scale>
        <p:origin x="4744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0090A0-B315-224B-ACC0-5B980774CAF4}" type="doc">
      <dgm:prSet loTypeId="urn:microsoft.com/office/officeart/2005/8/layout/process1" loCatId="" qsTypeId="urn:microsoft.com/office/officeart/2005/8/quickstyle/simple2" qsCatId="simple" csTypeId="urn:microsoft.com/office/officeart/2005/8/colors/accent0_3" csCatId="mainScheme" phldr="1"/>
      <dgm:spPr/>
    </dgm:pt>
    <dgm:pt modelId="{B958B298-41AB-8447-8906-D0C2C2762247}">
      <dgm:prSet phldrT="[Text]"/>
      <dgm:spPr/>
      <dgm:t>
        <a:bodyPr/>
        <a:lstStyle/>
        <a:p>
          <a:r>
            <a:rPr lang="da-DK" dirty="0"/>
            <a:t>Generalforsamling 19. maj 2015</a:t>
          </a:r>
        </a:p>
      </dgm:t>
    </dgm:pt>
    <dgm:pt modelId="{C9DF4488-AB49-AD4C-B399-A98BA94B19E4}" type="parTrans" cxnId="{C204D98A-1306-3745-9ED9-F607329EBEA1}">
      <dgm:prSet/>
      <dgm:spPr/>
      <dgm:t>
        <a:bodyPr/>
        <a:lstStyle/>
        <a:p>
          <a:endParaRPr lang="da-DK"/>
        </a:p>
      </dgm:t>
    </dgm:pt>
    <dgm:pt modelId="{ADBE1D99-E621-0340-AF31-B0109FA343BA}" type="sibTrans" cxnId="{C204D98A-1306-3745-9ED9-F607329EBEA1}">
      <dgm:prSet/>
      <dgm:spPr/>
      <dgm:t>
        <a:bodyPr/>
        <a:lstStyle/>
        <a:p>
          <a:endParaRPr lang="da-DK"/>
        </a:p>
      </dgm:t>
    </dgm:pt>
    <dgm:pt modelId="{E8133122-29CF-C141-BA0F-8F6FE4B33756}">
      <dgm:prSet phldrT="[Text]"/>
      <dgm:spPr/>
      <dgm:t>
        <a:bodyPr/>
        <a:lstStyle/>
        <a:p>
          <a:r>
            <a:rPr lang="da-DK" dirty="0"/>
            <a:t>Forberedelse</a:t>
          </a:r>
          <a:br>
            <a:rPr lang="da-DK" dirty="0"/>
          </a:br>
          <a:r>
            <a:rPr lang="da-DK" dirty="0"/>
            <a:t>3</a:t>
          </a:r>
          <a:r>
            <a:rPr lang="da-DK" baseline="0" dirty="0"/>
            <a:t> &amp; </a:t>
          </a:r>
          <a:r>
            <a:rPr lang="da-DK" dirty="0"/>
            <a:t>4. kvartal</a:t>
          </a:r>
        </a:p>
      </dgm:t>
    </dgm:pt>
    <dgm:pt modelId="{85311C68-055F-4940-9866-13537264175B}" type="parTrans" cxnId="{CE61C507-61D4-3E4B-B0F3-AF2319BB782C}">
      <dgm:prSet/>
      <dgm:spPr/>
      <dgm:t>
        <a:bodyPr/>
        <a:lstStyle/>
        <a:p>
          <a:endParaRPr lang="da-DK"/>
        </a:p>
      </dgm:t>
    </dgm:pt>
    <dgm:pt modelId="{28AAA69B-BC26-CD42-AFFC-08D795786131}" type="sibTrans" cxnId="{CE61C507-61D4-3E4B-B0F3-AF2319BB782C}">
      <dgm:prSet/>
      <dgm:spPr/>
      <dgm:t>
        <a:bodyPr/>
        <a:lstStyle/>
        <a:p>
          <a:endParaRPr lang="da-DK"/>
        </a:p>
      </dgm:t>
    </dgm:pt>
    <dgm:pt modelId="{C00C51E0-F72F-6746-AEE8-3C1183D32CFD}">
      <dgm:prSet/>
      <dgm:spPr/>
      <dgm:t>
        <a:bodyPr/>
        <a:lstStyle/>
        <a:p>
          <a:r>
            <a:rPr lang="da-DK" dirty="0"/>
            <a:t>Gennemførelse</a:t>
          </a:r>
          <a:br>
            <a:rPr lang="da-DK" dirty="0"/>
          </a:br>
          <a:r>
            <a:rPr lang="da-DK" dirty="0"/>
            <a:t>2016 og</a:t>
          </a:r>
          <a:r>
            <a:rPr lang="da-DK" baseline="0" dirty="0"/>
            <a:t> frem</a:t>
          </a:r>
          <a:endParaRPr lang="da-DK" dirty="0"/>
        </a:p>
      </dgm:t>
    </dgm:pt>
    <dgm:pt modelId="{9345248F-0F9F-694B-A2D9-EB5069A998C7}" type="parTrans" cxnId="{8FB4AA75-D46F-504D-B38A-59AA6A662DCB}">
      <dgm:prSet/>
      <dgm:spPr/>
      <dgm:t>
        <a:bodyPr/>
        <a:lstStyle/>
        <a:p>
          <a:endParaRPr lang="da-DK"/>
        </a:p>
      </dgm:t>
    </dgm:pt>
    <dgm:pt modelId="{33F7A84A-C572-204A-86F2-F8D36532CEE6}" type="sibTrans" cxnId="{8FB4AA75-D46F-504D-B38A-59AA6A662DCB}">
      <dgm:prSet/>
      <dgm:spPr/>
      <dgm:t>
        <a:bodyPr/>
        <a:lstStyle/>
        <a:p>
          <a:endParaRPr lang="da-DK"/>
        </a:p>
      </dgm:t>
    </dgm:pt>
    <dgm:pt modelId="{3B96DB97-C502-4C47-AB40-642D7B1729CA}">
      <dgm:prSet/>
      <dgm:spPr/>
      <dgm:t>
        <a:bodyPr/>
        <a:lstStyle/>
        <a:p>
          <a:r>
            <a:rPr lang="da-DK" dirty="0"/>
            <a:t>Strategisk drøftelse september 2015</a:t>
          </a:r>
        </a:p>
      </dgm:t>
    </dgm:pt>
    <dgm:pt modelId="{A6C2236E-E4DC-4D4B-B2EC-973A33F7C21C}" type="parTrans" cxnId="{77C2EEDE-BCFB-8248-869C-09561E794818}">
      <dgm:prSet/>
      <dgm:spPr/>
      <dgm:t>
        <a:bodyPr/>
        <a:lstStyle/>
        <a:p>
          <a:endParaRPr lang="da-DK"/>
        </a:p>
      </dgm:t>
    </dgm:pt>
    <dgm:pt modelId="{95873BD9-D546-8E4E-99B2-9853186C3262}" type="sibTrans" cxnId="{77C2EEDE-BCFB-8248-869C-09561E794818}">
      <dgm:prSet/>
      <dgm:spPr/>
      <dgm:t>
        <a:bodyPr/>
        <a:lstStyle/>
        <a:p>
          <a:endParaRPr lang="da-DK"/>
        </a:p>
      </dgm:t>
    </dgm:pt>
    <dgm:pt modelId="{DCD51535-DD52-B54A-89C9-82C619B4E0F7}" type="pres">
      <dgm:prSet presAssocID="{100090A0-B315-224B-ACC0-5B980774CAF4}" presName="Name0" presStyleCnt="0">
        <dgm:presLayoutVars>
          <dgm:dir/>
          <dgm:resizeHandles val="exact"/>
        </dgm:presLayoutVars>
      </dgm:prSet>
      <dgm:spPr/>
    </dgm:pt>
    <dgm:pt modelId="{EFCE184C-158E-874B-8080-2AC5FCB8CC60}" type="pres">
      <dgm:prSet presAssocID="{B958B298-41AB-8447-8906-D0C2C2762247}" presName="node" presStyleLbl="node1" presStyleIdx="0" presStyleCnt="4" custLinFactNeighborY="-4813">
        <dgm:presLayoutVars>
          <dgm:bulletEnabled val="1"/>
        </dgm:presLayoutVars>
      </dgm:prSet>
      <dgm:spPr/>
    </dgm:pt>
    <dgm:pt modelId="{2FAAFAB6-CFEB-6D46-95D9-EC47FFF9514A}" type="pres">
      <dgm:prSet presAssocID="{ADBE1D99-E621-0340-AF31-B0109FA343BA}" presName="sibTrans" presStyleLbl="sibTrans2D1" presStyleIdx="0" presStyleCnt="3"/>
      <dgm:spPr/>
    </dgm:pt>
    <dgm:pt modelId="{CFF2379E-B011-7C4B-95F2-6251A15F461D}" type="pres">
      <dgm:prSet presAssocID="{ADBE1D99-E621-0340-AF31-B0109FA343BA}" presName="connectorText" presStyleLbl="sibTrans2D1" presStyleIdx="0" presStyleCnt="3"/>
      <dgm:spPr/>
    </dgm:pt>
    <dgm:pt modelId="{E5A5AE94-04CB-D64C-A060-78C3958A12C6}" type="pres">
      <dgm:prSet presAssocID="{3B96DB97-C502-4C47-AB40-642D7B1729CA}" presName="node" presStyleLbl="node1" presStyleIdx="1" presStyleCnt="4" custLinFactNeighborY="-4813">
        <dgm:presLayoutVars>
          <dgm:bulletEnabled val="1"/>
        </dgm:presLayoutVars>
      </dgm:prSet>
      <dgm:spPr/>
    </dgm:pt>
    <dgm:pt modelId="{66D53F17-1F41-5242-9121-29367E9093C4}" type="pres">
      <dgm:prSet presAssocID="{95873BD9-D546-8E4E-99B2-9853186C3262}" presName="sibTrans" presStyleLbl="sibTrans2D1" presStyleIdx="1" presStyleCnt="3"/>
      <dgm:spPr/>
    </dgm:pt>
    <dgm:pt modelId="{38C4529F-48BB-F94A-9C2E-E962F865C677}" type="pres">
      <dgm:prSet presAssocID="{95873BD9-D546-8E4E-99B2-9853186C3262}" presName="connectorText" presStyleLbl="sibTrans2D1" presStyleIdx="1" presStyleCnt="3"/>
      <dgm:spPr/>
    </dgm:pt>
    <dgm:pt modelId="{EA9A751B-2B59-3945-8052-751946B1BD2D}" type="pres">
      <dgm:prSet presAssocID="{E8133122-29CF-C141-BA0F-8F6FE4B33756}" presName="node" presStyleLbl="node1" presStyleIdx="2" presStyleCnt="4" custLinFactNeighborY="-4813">
        <dgm:presLayoutVars>
          <dgm:bulletEnabled val="1"/>
        </dgm:presLayoutVars>
      </dgm:prSet>
      <dgm:spPr/>
    </dgm:pt>
    <dgm:pt modelId="{33631805-A84F-E147-BF4F-FCB3965F81D5}" type="pres">
      <dgm:prSet presAssocID="{28AAA69B-BC26-CD42-AFFC-08D795786131}" presName="sibTrans" presStyleLbl="sibTrans2D1" presStyleIdx="2" presStyleCnt="3"/>
      <dgm:spPr/>
    </dgm:pt>
    <dgm:pt modelId="{957A9B71-EB47-A14F-8464-EC0C9F6F3C06}" type="pres">
      <dgm:prSet presAssocID="{28AAA69B-BC26-CD42-AFFC-08D795786131}" presName="connectorText" presStyleLbl="sibTrans2D1" presStyleIdx="2" presStyleCnt="3"/>
      <dgm:spPr/>
    </dgm:pt>
    <dgm:pt modelId="{ECBED6A3-0458-FE41-A459-47D32CF2077F}" type="pres">
      <dgm:prSet presAssocID="{C00C51E0-F72F-6746-AEE8-3C1183D32CFD}" presName="node" presStyleLbl="node1" presStyleIdx="3" presStyleCnt="4" custLinFactNeighborY="-4813">
        <dgm:presLayoutVars>
          <dgm:bulletEnabled val="1"/>
        </dgm:presLayoutVars>
      </dgm:prSet>
      <dgm:spPr/>
    </dgm:pt>
  </dgm:ptLst>
  <dgm:cxnLst>
    <dgm:cxn modelId="{3B0BF506-609F-C442-96BB-C8D44D6B6951}" type="presOf" srcId="{C00C51E0-F72F-6746-AEE8-3C1183D32CFD}" destId="{ECBED6A3-0458-FE41-A459-47D32CF2077F}" srcOrd="0" destOrd="0" presId="urn:microsoft.com/office/officeart/2005/8/layout/process1"/>
    <dgm:cxn modelId="{CE61C507-61D4-3E4B-B0F3-AF2319BB782C}" srcId="{100090A0-B315-224B-ACC0-5B980774CAF4}" destId="{E8133122-29CF-C141-BA0F-8F6FE4B33756}" srcOrd="2" destOrd="0" parTransId="{85311C68-055F-4940-9866-13537264175B}" sibTransId="{28AAA69B-BC26-CD42-AFFC-08D795786131}"/>
    <dgm:cxn modelId="{C6968225-4A5C-8A42-B374-E314A6C81921}" type="presOf" srcId="{28AAA69B-BC26-CD42-AFFC-08D795786131}" destId="{957A9B71-EB47-A14F-8464-EC0C9F6F3C06}" srcOrd="1" destOrd="0" presId="urn:microsoft.com/office/officeart/2005/8/layout/process1"/>
    <dgm:cxn modelId="{65B4C567-3EC5-E941-8468-CB7E80F32AF1}" type="presOf" srcId="{95873BD9-D546-8E4E-99B2-9853186C3262}" destId="{38C4529F-48BB-F94A-9C2E-E962F865C677}" srcOrd="1" destOrd="0" presId="urn:microsoft.com/office/officeart/2005/8/layout/process1"/>
    <dgm:cxn modelId="{0223FA67-0A86-FA4D-87CB-E64D7132F59D}" type="presOf" srcId="{ADBE1D99-E621-0340-AF31-B0109FA343BA}" destId="{CFF2379E-B011-7C4B-95F2-6251A15F461D}" srcOrd="1" destOrd="0" presId="urn:microsoft.com/office/officeart/2005/8/layout/process1"/>
    <dgm:cxn modelId="{1AAC116F-FE34-0244-853C-7C93E0AE1C36}" type="presOf" srcId="{E8133122-29CF-C141-BA0F-8F6FE4B33756}" destId="{EA9A751B-2B59-3945-8052-751946B1BD2D}" srcOrd="0" destOrd="0" presId="urn:microsoft.com/office/officeart/2005/8/layout/process1"/>
    <dgm:cxn modelId="{8FB4AA75-D46F-504D-B38A-59AA6A662DCB}" srcId="{100090A0-B315-224B-ACC0-5B980774CAF4}" destId="{C00C51E0-F72F-6746-AEE8-3C1183D32CFD}" srcOrd="3" destOrd="0" parTransId="{9345248F-0F9F-694B-A2D9-EB5069A998C7}" sibTransId="{33F7A84A-C572-204A-86F2-F8D36532CEE6}"/>
    <dgm:cxn modelId="{A7EECA7C-44A8-5349-9AC4-66140044421C}" type="presOf" srcId="{ADBE1D99-E621-0340-AF31-B0109FA343BA}" destId="{2FAAFAB6-CFEB-6D46-95D9-EC47FFF9514A}" srcOrd="0" destOrd="0" presId="urn:microsoft.com/office/officeart/2005/8/layout/process1"/>
    <dgm:cxn modelId="{62BA8D81-CED7-F94C-AC67-7E6120F5B928}" type="presOf" srcId="{3B96DB97-C502-4C47-AB40-642D7B1729CA}" destId="{E5A5AE94-04CB-D64C-A060-78C3958A12C6}" srcOrd="0" destOrd="0" presId="urn:microsoft.com/office/officeart/2005/8/layout/process1"/>
    <dgm:cxn modelId="{C204D98A-1306-3745-9ED9-F607329EBEA1}" srcId="{100090A0-B315-224B-ACC0-5B980774CAF4}" destId="{B958B298-41AB-8447-8906-D0C2C2762247}" srcOrd="0" destOrd="0" parTransId="{C9DF4488-AB49-AD4C-B399-A98BA94B19E4}" sibTransId="{ADBE1D99-E621-0340-AF31-B0109FA343BA}"/>
    <dgm:cxn modelId="{851E2FB0-B465-BE4D-B2D4-E5D39E1747D2}" type="presOf" srcId="{28AAA69B-BC26-CD42-AFFC-08D795786131}" destId="{33631805-A84F-E147-BF4F-FCB3965F81D5}" srcOrd="0" destOrd="0" presId="urn:microsoft.com/office/officeart/2005/8/layout/process1"/>
    <dgm:cxn modelId="{FA2194B0-5E61-8944-B2A9-6E39F81B80DD}" type="presOf" srcId="{100090A0-B315-224B-ACC0-5B980774CAF4}" destId="{DCD51535-DD52-B54A-89C9-82C619B4E0F7}" srcOrd="0" destOrd="0" presId="urn:microsoft.com/office/officeart/2005/8/layout/process1"/>
    <dgm:cxn modelId="{679370DE-8B94-5445-A2D1-E2358708353B}" type="presOf" srcId="{95873BD9-D546-8E4E-99B2-9853186C3262}" destId="{66D53F17-1F41-5242-9121-29367E9093C4}" srcOrd="0" destOrd="0" presId="urn:microsoft.com/office/officeart/2005/8/layout/process1"/>
    <dgm:cxn modelId="{77C2EEDE-BCFB-8248-869C-09561E794818}" srcId="{100090A0-B315-224B-ACC0-5B980774CAF4}" destId="{3B96DB97-C502-4C47-AB40-642D7B1729CA}" srcOrd="1" destOrd="0" parTransId="{A6C2236E-E4DC-4D4B-B2EC-973A33F7C21C}" sibTransId="{95873BD9-D546-8E4E-99B2-9853186C3262}"/>
    <dgm:cxn modelId="{BEB281E8-3D9C-D440-8625-70E4D53EB837}" type="presOf" srcId="{B958B298-41AB-8447-8906-D0C2C2762247}" destId="{EFCE184C-158E-874B-8080-2AC5FCB8CC60}" srcOrd="0" destOrd="0" presId="urn:microsoft.com/office/officeart/2005/8/layout/process1"/>
    <dgm:cxn modelId="{6E5418A9-40D6-F545-A5CA-2A2136273EEF}" type="presParOf" srcId="{DCD51535-DD52-B54A-89C9-82C619B4E0F7}" destId="{EFCE184C-158E-874B-8080-2AC5FCB8CC60}" srcOrd="0" destOrd="0" presId="urn:microsoft.com/office/officeart/2005/8/layout/process1"/>
    <dgm:cxn modelId="{73176915-AE4F-3A4A-AD24-A586B81ED461}" type="presParOf" srcId="{DCD51535-DD52-B54A-89C9-82C619B4E0F7}" destId="{2FAAFAB6-CFEB-6D46-95D9-EC47FFF9514A}" srcOrd="1" destOrd="0" presId="urn:microsoft.com/office/officeart/2005/8/layout/process1"/>
    <dgm:cxn modelId="{C014A703-8D88-314E-AA03-048D7291E245}" type="presParOf" srcId="{2FAAFAB6-CFEB-6D46-95D9-EC47FFF9514A}" destId="{CFF2379E-B011-7C4B-95F2-6251A15F461D}" srcOrd="0" destOrd="0" presId="urn:microsoft.com/office/officeart/2005/8/layout/process1"/>
    <dgm:cxn modelId="{C7A45EA9-3959-5845-AF06-53B30B56FA2F}" type="presParOf" srcId="{DCD51535-DD52-B54A-89C9-82C619B4E0F7}" destId="{E5A5AE94-04CB-D64C-A060-78C3958A12C6}" srcOrd="2" destOrd="0" presId="urn:microsoft.com/office/officeart/2005/8/layout/process1"/>
    <dgm:cxn modelId="{8C359597-5413-F942-9E24-BA186A1352D2}" type="presParOf" srcId="{DCD51535-DD52-B54A-89C9-82C619B4E0F7}" destId="{66D53F17-1F41-5242-9121-29367E9093C4}" srcOrd="3" destOrd="0" presId="urn:microsoft.com/office/officeart/2005/8/layout/process1"/>
    <dgm:cxn modelId="{A0EC6192-CACB-B043-9D35-2065D208CC7F}" type="presParOf" srcId="{66D53F17-1F41-5242-9121-29367E9093C4}" destId="{38C4529F-48BB-F94A-9C2E-E962F865C677}" srcOrd="0" destOrd="0" presId="urn:microsoft.com/office/officeart/2005/8/layout/process1"/>
    <dgm:cxn modelId="{77144F8C-7828-6D49-81D9-D31B44541CAA}" type="presParOf" srcId="{DCD51535-DD52-B54A-89C9-82C619B4E0F7}" destId="{EA9A751B-2B59-3945-8052-751946B1BD2D}" srcOrd="4" destOrd="0" presId="urn:microsoft.com/office/officeart/2005/8/layout/process1"/>
    <dgm:cxn modelId="{C813A82A-8BD3-E34F-8FB2-66C3D86A4E71}" type="presParOf" srcId="{DCD51535-DD52-B54A-89C9-82C619B4E0F7}" destId="{33631805-A84F-E147-BF4F-FCB3965F81D5}" srcOrd="5" destOrd="0" presId="urn:microsoft.com/office/officeart/2005/8/layout/process1"/>
    <dgm:cxn modelId="{58D82938-00A4-154C-B075-CA8B0B2E1E19}" type="presParOf" srcId="{33631805-A84F-E147-BF4F-FCB3965F81D5}" destId="{957A9B71-EB47-A14F-8464-EC0C9F6F3C06}" srcOrd="0" destOrd="0" presId="urn:microsoft.com/office/officeart/2005/8/layout/process1"/>
    <dgm:cxn modelId="{E2087B93-8EC7-ED4C-A316-926D3528BD8D}" type="presParOf" srcId="{DCD51535-DD52-B54A-89C9-82C619B4E0F7}" destId="{ECBED6A3-0458-FE41-A459-47D32CF2077F}" srcOrd="6" destOrd="0" presId="urn:microsoft.com/office/officeart/2005/8/layout/process1"/>
  </dgm:cxnLst>
  <dgm:bg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E184C-158E-874B-8080-2AC5FCB8CC60}">
      <dsp:nvSpPr>
        <dsp:cNvPr id="0" name=""/>
        <dsp:cNvSpPr/>
      </dsp:nvSpPr>
      <dsp:spPr>
        <a:xfrm>
          <a:off x="4621" y="750365"/>
          <a:ext cx="2020453" cy="121227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/>
            <a:t>Generalforsamling 19. maj 2015</a:t>
          </a:r>
        </a:p>
      </dsp:txBody>
      <dsp:txXfrm>
        <a:off x="40127" y="785871"/>
        <a:ext cx="1949441" cy="1141260"/>
      </dsp:txXfrm>
    </dsp:sp>
    <dsp:sp modelId="{2FAAFAB6-CFEB-6D46-95D9-EC47FFF9514A}">
      <dsp:nvSpPr>
        <dsp:cNvPr id="0" name=""/>
        <dsp:cNvSpPr/>
      </dsp:nvSpPr>
      <dsp:spPr>
        <a:xfrm>
          <a:off x="2227119" y="1105965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kern="1200"/>
        </a:p>
      </dsp:txBody>
      <dsp:txXfrm>
        <a:off x="2227119" y="1206179"/>
        <a:ext cx="299835" cy="300644"/>
      </dsp:txXfrm>
    </dsp:sp>
    <dsp:sp modelId="{E5A5AE94-04CB-D64C-A060-78C3958A12C6}">
      <dsp:nvSpPr>
        <dsp:cNvPr id="0" name=""/>
        <dsp:cNvSpPr/>
      </dsp:nvSpPr>
      <dsp:spPr>
        <a:xfrm>
          <a:off x="2833255" y="750365"/>
          <a:ext cx="2020453" cy="121227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/>
            <a:t>Strategisk drøftelse september 2015</a:t>
          </a:r>
        </a:p>
      </dsp:txBody>
      <dsp:txXfrm>
        <a:off x="2868761" y="785871"/>
        <a:ext cx="1949441" cy="1141260"/>
      </dsp:txXfrm>
    </dsp:sp>
    <dsp:sp modelId="{66D53F17-1F41-5242-9121-29367E9093C4}">
      <dsp:nvSpPr>
        <dsp:cNvPr id="0" name=""/>
        <dsp:cNvSpPr/>
      </dsp:nvSpPr>
      <dsp:spPr>
        <a:xfrm>
          <a:off x="5055754" y="1105965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kern="1200"/>
        </a:p>
      </dsp:txBody>
      <dsp:txXfrm>
        <a:off x="5055754" y="1206179"/>
        <a:ext cx="299835" cy="300644"/>
      </dsp:txXfrm>
    </dsp:sp>
    <dsp:sp modelId="{EA9A751B-2B59-3945-8052-751946B1BD2D}">
      <dsp:nvSpPr>
        <dsp:cNvPr id="0" name=""/>
        <dsp:cNvSpPr/>
      </dsp:nvSpPr>
      <dsp:spPr>
        <a:xfrm>
          <a:off x="5661890" y="750365"/>
          <a:ext cx="2020453" cy="121227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/>
            <a:t>Forberedelse</a:t>
          </a:r>
          <a:br>
            <a:rPr lang="da-DK" sz="1900" kern="1200" dirty="0"/>
          </a:br>
          <a:r>
            <a:rPr lang="da-DK" sz="1900" kern="1200" dirty="0"/>
            <a:t>3</a:t>
          </a:r>
          <a:r>
            <a:rPr lang="da-DK" sz="1900" kern="1200" baseline="0" dirty="0"/>
            <a:t> &amp; </a:t>
          </a:r>
          <a:r>
            <a:rPr lang="da-DK" sz="1900" kern="1200" dirty="0"/>
            <a:t>4. kvartal</a:t>
          </a:r>
        </a:p>
      </dsp:txBody>
      <dsp:txXfrm>
        <a:off x="5697396" y="785871"/>
        <a:ext cx="1949441" cy="1141260"/>
      </dsp:txXfrm>
    </dsp:sp>
    <dsp:sp modelId="{33631805-A84F-E147-BF4F-FCB3965F81D5}">
      <dsp:nvSpPr>
        <dsp:cNvPr id="0" name=""/>
        <dsp:cNvSpPr/>
      </dsp:nvSpPr>
      <dsp:spPr>
        <a:xfrm>
          <a:off x="7884389" y="1105965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kern="1200"/>
        </a:p>
      </dsp:txBody>
      <dsp:txXfrm>
        <a:off x="7884389" y="1206179"/>
        <a:ext cx="299835" cy="300644"/>
      </dsp:txXfrm>
    </dsp:sp>
    <dsp:sp modelId="{ECBED6A3-0458-FE41-A459-47D32CF2077F}">
      <dsp:nvSpPr>
        <dsp:cNvPr id="0" name=""/>
        <dsp:cNvSpPr/>
      </dsp:nvSpPr>
      <dsp:spPr>
        <a:xfrm>
          <a:off x="8490525" y="750365"/>
          <a:ext cx="2020453" cy="121227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/>
            <a:t>Gennemførelse</a:t>
          </a:r>
          <a:br>
            <a:rPr lang="da-DK" sz="1900" kern="1200" dirty="0"/>
          </a:br>
          <a:r>
            <a:rPr lang="da-DK" sz="1900" kern="1200" dirty="0"/>
            <a:t>2016 og</a:t>
          </a:r>
          <a:r>
            <a:rPr lang="da-DK" sz="1900" kern="1200" baseline="0" dirty="0"/>
            <a:t> frem</a:t>
          </a:r>
          <a:endParaRPr lang="da-DK" sz="1900" kern="1200" dirty="0"/>
        </a:p>
      </dsp:txBody>
      <dsp:txXfrm>
        <a:off x="8526031" y="785871"/>
        <a:ext cx="1949441" cy="1141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03CB5-6171-8042-8251-DDDEDD6977AA}" type="datetimeFigureOut">
              <a:rPr lang="da-DK" smtClean="0"/>
              <a:t>14/02/2019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E41CB-D05C-B641-9FBB-9ADA5A13962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268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57716-B665-214B-97DB-457E6AD8B897}" type="datetimeFigureOut">
              <a:rPr lang="da-DK" smtClean="0"/>
              <a:t>14/02/2019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202C3-95B6-4043-9A7C-88509AD673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416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fortæller jeg hvad dages</a:t>
            </a:r>
            <a:r>
              <a:rPr lang="da-DK" baseline="0" dirty="0"/>
              <a:t> kommer til at byde på.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1084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da-DK" dirty="0"/>
              <a:t>Bindeleddet i OS2</a:t>
            </a:r>
          </a:p>
          <a:p>
            <a:pPr>
              <a:lnSpc>
                <a:spcPct val="170000"/>
              </a:lnSpc>
            </a:pPr>
            <a:r>
              <a:rPr lang="da-DK" dirty="0"/>
              <a:t>Operationel ansvarlig</a:t>
            </a:r>
          </a:p>
          <a:p>
            <a:pPr>
              <a:lnSpc>
                <a:spcPct val="170000"/>
              </a:lnSpc>
            </a:pPr>
            <a:r>
              <a:rPr lang="da-DK" dirty="0"/>
              <a:t>Koordination mellem projekter / produkter og bestyrelsen</a:t>
            </a:r>
          </a:p>
          <a:p>
            <a:pPr>
              <a:lnSpc>
                <a:spcPct val="170000"/>
              </a:lnSpc>
            </a:pPr>
            <a:r>
              <a:rPr lang="da-DK" dirty="0"/>
              <a:t>Leverandørdialog</a:t>
            </a:r>
          </a:p>
          <a:p>
            <a:pPr>
              <a:lnSpc>
                <a:spcPct val="170000"/>
              </a:lnSpc>
            </a:pPr>
            <a:r>
              <a:rPr lang="da-DK" dirty="0"/>
              <a:t>Styre projekt- og produktporteføljerne</a:t>
            </a:r>
          </a:p>
          <a:p>
            <a:pPr>
              <a:lnSpc>
                <a:spcPct val="170000"/>
              </a:lnSpc>
            </a:pPr>
            <a:r>
              <a:rPr lang="da-DK" dirty="0"/>
              <a:t>Kommunikation til medlemmer og interessenter </a:t>
            </a:r>
          </a:p>
          <a:p>
            <a:pPr>
              <a:lnSpc>
                <a:spcPct val="170000"/>
              </a:lnSpc>
            </a:pPr>
            <a:r>
              <a:rPr lang="da-DK" dirty="0"/>
              <a:t>Styring af projektmodel og skabeloner</a:t>
            </a:r>
          </a:p>
          <a:p>
            <a:pPr>
              <a:lnSpc>
                <a:spcPct val="170000"/>
              </a:lnSpc>
            </a:pPr>
            <a:r>
              <a:rPr lang="da-DK" dirty="0"/>
              <a:t>Og meget meget mere </a:t>
            </a:r>
            <a:r>
              <a:rPr lang="mr-IN" dirty="0"/>
              <a:t>…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5201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9403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3442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2953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5044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7383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650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559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2214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8613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betyder det så</a:t>
            </a:r>
            <a:r>
              <a:rPr lang="da-DK" baseline="0" dirty="0"/>
              <a:t> det der OS2, OS i anden eller os to. Nu er vi jo vilde med forkortelser i vores lille offentlige verden, OS2 er kort for </a:t>
            </a:r>
            <a:r>
              <a:rPr lang="da-DK" baseline="0" dirty="0" err="1"/>
              <a:t>offentigt</a:t>
            </a:r>
            <a:r>
              <a:rPr lang="da-DK" baseline="0" dirty="0"/>
              <a:t> samarbejde og open source.</a:t>
            </a:r>
          </a:p>
          <a:p>
            <a:endParaRPr lang="da-DK" baseline="0" dirty="0"/>
          </a:p>
          <a:p>
            <a:r>
              <a:rPr lang="da-DK" baseline="0" dirty="0"/>
              <a:t>Open source har altid været et af </a:t>
            </a:r>
            <a:r>
              <a:rPr lang="da-DK" baseline="0" dirty="0" err="1"/>
              <a:t>grund-principperne</a:t>
            </a:r>
            <a:r>
              <a:rPr lang="da-DK" baseline="0" dirty="0"/>
              <a:t> i OS2, ikke som en </a:t>
            </a:r>
            <a:r>
              <a:rPr lang="da-DK" baseline="0" dirty="0" err="1"/>
              <a:t>religon</a:t>
            </a:r>
            <a:r>
              <a:rPr lang="da-DK" baseline="0" dirty="0"/>
              <a:t> men forbi vi ønsker at bevare ejerskab og kontrol og vi ønsker at løsninger som skabes for offentlige midler kommer alle til gavn.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1500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757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1483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2277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5872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DA80F-F09E-0A4C-B625-ECA3052D45F9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1024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9256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686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8244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7835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008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Fortæl kort</a:t>
            </a:r>
            <a:r>
              <a:rPr lang="da-DK" baseline="0" dirty="0"/>
              <a:t> om hvornår og hvorfor foreningen blev stiftet og hvor inspirationen kom fra.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5175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91620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Hvilke resultater er der så kommet ud af samarbejdet. I OS2 ligger i dag en bred open source portefølje.</a:t>
            </a:r>
            <a:r>
              <a:rPr lang="da-DK" baseline="0" dirty="0"/>
              <a:t> Løsninger som også spænder bredt i forhold til anvendelsen, udbredelse og modenhed.</a:t>
            </a:r>
          </a:p>
          <a:p>
            <a:endParaRPr lang="da-DK" baseline="0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4180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8451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70020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Hvilke resultater er der så kommet ud af samarbejdet. I OS2 ligger i dag en bred open source portefølje.</a:t>
            </a:r>
            <a:r>
              <a:rPr lang="da-DK" baseline="0" dirty="0"/>
              <a:t> Løsninger som også spænder bredt i forhold til anvendelsen, udbredelse og modenhed.</a:t>
            </a:r>
          </a:p>
          <a:p>
            <a:endParaRPr lang="da-DK" baseline="0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22924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41009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390.000 med 195.000 fra kommunerne og OS2 og 195.000 fra rammearkitekturpuljen.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79961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05475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133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60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855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05362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61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773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63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597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65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6789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67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21730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68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5940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69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72189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71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49065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Ikke et klassisk open source fælleskab hvor man er fælles om en teknologi eller et system. Stærkt inspireret af disse fællesskaber.</a:t>
            </a:r>
          </a:p>
          <a:p>
            <a:endParaRPr lang="da-DK" dirty="0"/>
          </a:p>
          <a:p>
            <a:r>
              <a:rPr lang="da-DK" dirty="0"/>
              <a:t>OS2 tager afsæt i en hjemmesideløsning og inspiration fra bibliotekernes fællesskab TING. I OS2 er vi fælles om at skabe og dele løsninger ved at fange de gode ideer og sørge for at de kan gennemføres og blive til et produkt.</a:t>
            </a:r>
          </a:p>
          <a:p>
            <a:endParaRPr lang="da-DK" dirty="0"/>
          </a:p>
          <a:p>
            <a:r>
              <a:rPr lang="da-DK" dirty="0"/>
              <a:t>OS2 er den struktur og de rammer som gør det hele muligt.</a:t>
            </a:r>
          </a:p>
          <a:p>
            <a:pPr>
              <a:lnSpc>
                <a:spcPct val="150000"/>
              </a:lnSpc>
            </a:pP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74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15941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75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28019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78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4622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8579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80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07829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81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3635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83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78888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84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26173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85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35540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86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871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89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75478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92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15728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95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69054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Hvilke resultater er der så kommet ud af samarbejdet. I OS2 ligger i dag en bred open source portefølje.</a:t>
            </a:r>
            <a:r>
              <a:rPr lang="da-DK" baseline="0" dirty="0"/>
              <a:t> Løsninger som også spænder bredt i forhold til anvendelsen, udbredelse og modenhed.</a:t>
            </a:r>
          </a:p>
          <a:p>
            <a:endParaRPr lang="da-DK" baseline="0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96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1662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14907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101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51953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102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4473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105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9283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108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2868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9497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Antallet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OS2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betød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man I 2015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besluttede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professionalisering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fællesskabet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process med at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udarbejde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organisering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ansætte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forretningsfører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blev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igangsat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begyndelsen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begyndte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OS2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generalforsamlingen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blev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OS2s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organisering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godkendt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fælleskabet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havde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formel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governance-model.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Fællesskabet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altså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gennemgået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naturlig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organisk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vækst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5691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202C3-95B6-4043-9A7C-88509AD67372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539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000" y="1122363"/>
            <a:ext cx="10800000" cy="2387600"/>
          </a:xfrm>
        </p:spPr>
        <p:txBody>
          <a:bodyPr anchor="b">
            <a:normAutofit/>
          </a:bodyPr>
          <a:lstStyle>
            <a:lvl1pPr algn="ctr">
              <a:defRPr sz="55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000" y="3602038"/>
            <a:ext cx="9000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936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31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E7049B2-684C-9849-9B6A-A5A79D3B3C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000" y="3612995"/>
            <a:ext cx="10800000" cy="878275"/>
          </a:xfrm>
          <a:solidFill>
            <a:schemeClr val="bg1">
              <a:alpha val="95000"/>
            </a:schemeClr>
          </a:solidFill>
        </p:spPr>
        <p:txBody>
          <a:bodyPr anchor="b">
            <a:spAutoFit/>
          </a:bodyPr>
          <a:lstStyle>
            <a:lvl1pPr algn="ctr">
              <a:defRPr sz="55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000" y="4583346"/>
            <a:ext cx="9000000" cy="424732"/>
          </a:xfrm>
          <a:solidFill>
            <a:schemeClr val="bg1">
              <a:alpha val="95000"/>
            </a:schemeClr>
          </a:solidFill>
        </p:spPr>
        <p:txBody>
          <a:bodyPr>
            <a:sp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099037-B621-4249-B48C-F5CEE5EF0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400" y="6305040"/>
            <a:ext cx="684374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13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CD37970-A857-5C4A-B070-93ACEF1DF7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26236-8DAE-2C44-BEF6-CA45D0E3BD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400" y="6305040"/>
            <a:ext cx="684374" cy="320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96675" y="508694"/>
            <a:ext cx="8681501" cy="701731"/>
          </a:xfrm>
          <a:solidFill>
            <a:schemeClr val="bg1">
              <a:alpha val="95000"/>
            </a:schemeClr>
          </a:solidFill>
        </p:spPr>
        <p:txBody>
          <a:bodyPr wrap="square">
            <a:sp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6675" y="1720645"/>
            <a:ext cx="5399325" cy="1650708"/>
          </a:xfrm>
          <a:solidFill>
            <a:schemeClr val="bg1">
              <a:alpha val="95000"/>
            </a:schemeClr>
          </a:solidFill>
        </p:spPr>
        <p:txBody>
          <a:bodyPr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2825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28B10-D636-684C-A344-2BB8FDAF88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400" y="6305040"/>
            <a:ext cx="684374" cy="3204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6EADF79-A3D4-044C-B167-3B54C8968C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C37E3F-EFC0-C24D-80A2-C7398BC93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8800" y="6457440"/>
            <a:ext cx="684374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76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96000" y="1122363"/>
            <a:ext cx="1080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96000" y="3602038"/>
            <a:ext cx="900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6644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914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96000" y="1122363"/>
            <a:ext cx="1080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96000" y="3602038"/>
            <a:ext cx="900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1688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96000" y="1122363"/>
            <a:ext cx="1080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96000" y="3602038"/>
            <a:ext cx="900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9005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96000" y="1122363"/>
            <a:ext cx="1080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96000" y="3602038"/>
            <a:ext cx="900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899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96000" y="1122363"/>
            <a:ext cx="1080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96000" y="3602038"/>
            <a:ext cx="900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3845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96675" y="355560"/>
            <a:ext cx="10800000" cy="1007999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10800000" cy="42293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9545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96000" y="1122363"/>
            <a:ext cx="1080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96000" y="3602038"/>
            <a:ext cx="900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726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96675" y="354423"/>
            <a:ext cx="10800000" cy="1007999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2293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510529" y="1720646"/>
            <a:ext cx="4986146" cy="4229304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106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96675" y="354423"/>
            <a:ext cx="10800000" cy="1007999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720646"/>
            <a:ext cx="10801350" cy="4229304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330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83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21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1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84C5FD-CFCA-47CC-96BF-39907BEBE09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32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64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foot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96000" y="1122363"/>
            <a:ext cx="1080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96000" y="3602038"/>
            <a:ext cx="900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096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video" Target="../media/media1.mo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185482"/>
            <a:ext cx="108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000" y="1868130"/>
            <a:ext cx="10800000" cy="4081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3071" y="6307035"/>
            <a:ext cx="687207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87" r:id="rId6"/>
    <p:sldLayoutId id="214748368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304800" indent="-3048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1"/>
        </a:buBlip>
        <a:tabLst/>
        <a:defRPr sz="24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1pPr>
      <a:lvl2pPr marL="7112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tabLst/>
        <a:defRPr sz="20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2pPr>
      <a:lvl3pPr marL="11557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tabLst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63">
          <p15:clr>
            <a:srgbClr val="F26B43"/>
          </p15:clr>
        </p15:guide>
        <p15:guide id="2" orient="horz" pos="3748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3564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8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6"/>
        </a:buBlip>
        <a:defRPr sz="2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24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20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185482"/>
            <a:ext cx="10800000" cy="132556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000" y="1868130"/>
            <a:ext cx="10800000" cy="40818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737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304800" indent="-3048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tabLst/>
        <a:defRPr sz="24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1pPr>
      <a:lvl2pPr marL="7112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tabLst/>
        <a:defRPr sz="20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2pPr>
      <a:lvl3pPr marL="1155700" indent="-2667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tabLst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63">
          <p15:clr>
            <a:srgbClr val="F26B43"/>
          </p15:clr>
        </p15:guide>
        <p15:guide id="2" orient="horz" pos="3748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8000">
              <a:srgbClr val="B5F8FC"/>
            </a:gs>
            <a:gs pos="50000">
              <a:srgbClr val="78CDD1"/>
            </a:gs>
            <a:gs pos="99000">
              <a:srgbClr val="60A7AA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37B068-86CF-FD42-A61E-3A19439AAC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400" y="6305040"/>
            <a:ext cx="684374" cy="3204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96000" y="1048037"/>
            <a:ext cx="108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96000" y="2942144"/>
            <a:ext cx="10800000" cy="3539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747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8000">
              <a:srgbClr val="5199FF"/>
            </a:gs>
            <a:gs pos="50000">
              <a:srgbClr val="3B6EB6"/>
            </a:gs>
            <a:gs pos="99000">
              <a:srgbClr val="3260A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96000" y="1048037"/>
            <a:ext cx="108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96000" y="2942144"/>
            <a:ext cx="10800000" cy="3539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F2547-8075-8046-A183-AFBEA95F1A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33" y="6305040"/>
            <a:ext cx="684374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4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8000">
              <a:srgbClr val="73FF8E"/>
            </a:gs>
            <a:gs pos="50000">
              <a:srgbClr val="53BA65"/>
            </a:gs>
            <a:gs pos="99000">
              <a:srgbClr val="439452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96000" y="1048037"/>
            <a:ext cx="108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96000" y="2942144"/>
            <a:ext cx="10800000" cy="3539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EC228-B0C1-5144-BFBD-664A4D423D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33" y="6305040"/>
            <a:ext cx="684374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7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8000">
              <a:srgbClr val="FFB748"/>
            </a:gs>
            <a:gs pos="50000">
              <a:srgbClr val="F5792D"/>
            </a:gs>
            <a:gs pos="99000">
              <a:srgbClr val="D36928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96000" y="1048037"/>
            <a:ext cx="108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96000" y="2942144"/>
            <a:ext cx="10800000" cy="3539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9F8DE-F720-E94F-8E9D-2B9BC93F1F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33" y="6305040"/>
            <a:ext cx="684374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0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8000">
              <a:srgbClr val="C1C1C1"/>
            </a:gs>
            <a:gs pos="50000">
              <a:srgbClr val="777776"/>
            </a:gs>
            <a:gs pos="99000">
              <a:srgbClr val="5D5D5D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96000" y="1048037"/>
            <a:ext cx="108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96000" y="2942144"/>
            <a:ext cx="10800000" cy="3539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AA1EA-C044-5944-9420-9D4C6AEAF7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33" y="6305040"/>
            <a:ext cx="684374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2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ressed_smoke_bg">
            <a:hlinkClick r:id="" action="ppaction://media"/>
            <a:extLst>
              <a:ext uri="{FF2B5EF4-FFF2-40B4-BE49-F238E27FC236}">
                <a16:creationId xmlns:a16="http://schemas.microsoft.com/office/drawing/2014/main" id="{74F9D61E-12A4-634B-B05F-413DF5A0ED6A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4762" y="1588"/>
            <a:ext cx="12189177" cy="6856412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96000" y="1048037"/>
            <a:ext cx="108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96000" y="2942144"/>
            <a:ext cx="10800000" cy="3539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AA1EA-C044-5944-9420-9D4C6AEAF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33" y="6305040"/>
            <a:ext cx="684374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6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Gill Sans Light" panose="020B0302020104020203" pitchFamily="34" charset="-79"/>
          <a:ea typeface="Gill Sans Light" panose="020B0302020104020203" pitchFamily="34" charset="-79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hyperlink" Target="https://os2.eu/leverandoer/data-scanning" TargetMode="External"/><Relationship Id="rId21" Type="http://schemas.openxmlformats.org/officeDocument/2006/relationships/image" Target="../media/image27.jpeg"/><Relationship Id="rId42" Type="http://schemas.openxmlformats.org/officeDocument/2006/relationships/hyperlink" Target="https://os2.eu/leverandoer/halibut" TargetMode="External"/><Relationship Id="rId47" Type="http://schemas.openxmlformats.org/officeDocument/2006/relationships/image" Target="../media/image40.jpeg"/><Relationship Id="rId63" Type="http://schemas.openxmlformats.org/officeDocument/2006/relationships/image" Target="../media/image48.jpeg"/><Relationship Id="rId68" Type="http://schemas.openxmlformats.org/officeDocument/2006/relationships/hyperlink" Target="https://os2.eu/leverandoer/optimumit" TargetMode="External"/><Relationship Id="rId84" Type="http://schemas.openxmlformats.org/officeDocument/2006/relationships/hyperlink" Target="https://os2.eu/leverandoer/signafilm-aps" TargetMode="External"/><Relationship Id="rId89" Type="http://schemas.openxmlformats.org/officeDocument/2006/relationships/image" Target="../media/image61.png"/><Relationship Id="rId16" Type="http://schemas.openxmlformats.org/officeDocument/2006/relationships/hyperlink" Target="https://os2.eu/leverandoer/ciphron-gmbh" TargetMode="External"/><Relationship Id="rId11" Type="http://schemas.openxmlformats.org/officeDocument/2006/relationships/image" Target="../media/image22.jpeg"/><Relationship Id="rId32" Type="http://schemas.openxmlformats.org/officeDocument/2006/relationships/hyperlink" Target="https://os2.eu/leverandoer/dwarf" TargetMode="External"/><Relationship Id="rId37" Type="http://schemas.openxmlformats.org/officeDocument/2006/relationships/image" Target="../media/image35.png"/><Relationship Id="rId53" Type="http://schemas.openxmlformats.org/officeDocument/2006/relationships/image" Target="../media/image43.jpeg"/><Relationship Id="rId58" Type="http://schemas.openxmlformats.org/officeDocument/2006/relationships/hyperlink" Target="https://os2.eu/leverandoer/magenta" TargetMode="External"/><Relationship Id="rId74" Type="http://schemas.openxmlformats.org/officeDocument/2006/relationships/hyperlink" Target="https://os2.eu/leverandoer/praqma" TargetMode="External"/><Relationship Id="rId79" Type="http://schemas.openxmlformats.org/officeDocument/2006/relationships/image" Target="../media/image56.jpeg"/><Relationship Id="rId102" Type="http://schemas.openxmlformats.org/officeDocument/2006/relationships/hyperlink" Target="https://os2.eu/leverandoer/worditdk" TargetMode="External"/><Relationship Id="rId5" Type="http://schemas.openxmlformats.org/officeDocument/2006/relationships/image" Target="../media/image19.png"/><Relationship Id="rId90" Type="http://schemas.openxmlformats.org/officeDocument/2006/relationships/hyperlink" Target="https://os2.eu/leverandoer/strongminds-at-work" TargetMode="External"/><Relationship Id="rId95" Type="http://schemas.openxmlformats.org/officeDocument/2006/relationships/image" Target="../media/image64.png"/><Relationship Id="rId22" Type="http://schemas.openxmlformats.org/officeDocument/2006/relationships/hyperlink" Target="https://os2.eu/leverandoer/cowi" TargetMode="External"/><Relationship Id="rId27" Type="http://schemas.openxmlformats.org/officeDocument/2006/relationships/image" Target="../media/image30.jpeg"/><Relationship Id="rId43" Type="http://schemas.openxmlformats.org/officeDocument/2006/relationships/image" Target="../media/image38.png"/><Relationship Id="rId48" Type="http://schemas.openxmlformats.org/officeDocument/2006/relationships/hyperlink" Target="https://os2.eu/leverandoer/id-connect" TargetMode="External"/><Relationship Id="rId64" Type="http://schemas.openxmlformats.org/officeDocument/2006/relationships/hyperlink" Target="https://os2.eu/leverandoer/noerskovcom" TargetMode="External"/><Relationship Id="rId69" Type="http://schemas.openxmlformats.org/officeDocument/2006/relationships/image" Target="../media/image51.jpeg"/><Relationship Id="rId80" Type="http://schemas.openxmlformats.org/officeDocument/2006/relationships/hyperlink" Target="https://os2.eu/leverandoer/reload" TargetMode="External"/><Relationship Id="rId85" Type="http://schemas.openxmlformats.org/officeDocument/2006/relationships/image" Target="../media/image59.png"/><Relationship Id="rId12" Type="http://schemas.openxmlformats.org/officeDocument/2006/relationships/hyperlink" Target="https://os2.eu/leverandoer/bellcom" TargetMode="External"/><Relationship Id="rId17" Type="http://schemas.openxmlformats.org/officeDocument/2006/relationships/image" Target="../media/image25.jpeg"/><Relationship Id="rId33" Type="http://schemas.openxmlformats.org/officeDocument/2006/relationships/image" Target="../media/image33.jpeg"/><Relationship Id="rId38" Type="http://schemas.openxmlformats.org/officeDocument/2006/relationships/hyperlink" Target="https://os2.eu/leverandoer/formpipe" TargetMode="External"/><Relationship Id="rId59" Type="http://schemas.openxmlformats.org/officeDocument/2006/relationships/image" Target="../media/image46.png"/><Relationship Id="rId103" Type="http://schemas.openxmlformats.org/officeDocument/2006/relationships/image" Target="../media/image68.jpeg"/><Relationship Id="rId20" Type="http://schemas.openxmlformats.org/officeDocument/2006/relationships/hyperlink" Target="https://os2.eu/leverandoer/conxo" TargetMode="External"/><Relationship Id="rId41" Type="http://schemas.openxmlformats.org/officeDocument/2006/relationships/image" Target="../media/image37.png"/><Relationship Id="rId54" Type="http://schemas.openxmlformats.org/officeDocument/2006/relationships/hyperlink" Target="https://os2.eu/leverandoer/konnect-aps" TargetMode="External"/><Relationship Id="rId62" Type="http://schemas.openxmlformats.org/officeDocument/2006/relationships/hyperlink" Target="https://os2.eu/leverandoer/miracle" TargetMode="External"/><Relationship Id="rId70" Type="http://schemas.openxmlformats.org/officeDocument/2006/relationships/hyperlink" Target="https://os2.eu/leverandoer/origo-systems" TargetMode="External"/><Relationship Id="rId75" Type="http://schemas.openxmlformats.org/officeDocument/2006/relationships/image" Target="../media/image54.png"/><Relationship Id="rId83" Type="http://schemas.openxmlformats.org/officeDocument/2006/relationships/image" Target="../media/image58.jpeg"/><Relationship Id="rId88" Type="http://schemas.openxmlformats.org/officeDocument/2006/relationships/hyperlink" Target="https://os2.eu/leverandoer/skybruddk" TargetMode="External"/><Relationship Id="rId91" Type="http://schemas.openxmlformats.org/officeDocument/2006/relationships/image" Target="../media/image62.jpeg"/><Relationship Id="rId96" Type="http://schemas.openxmlformats.org/officeDocument/2006/relationships/hyperlink" Target="https://os2.eu/leverandoer/utter-it-solu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s2.eu/leverandoer/advice-digital" TargetMode="External"/><Relationship Id="rId15" Type="http://schemas.openxmlformats.org/officeDocument/2006/relationships/image" Target="../media/image24.jpeg"/><Relationship Id="rId23" Type="http://schemas.openxmlformats.org/officeDocument/2006/relationships/image" Target="../media/image28.jpeg"/><Relationship Id="rId28" Type="http://schemas.openxmlformats.org/officeDocument/2006/relationships/hyperlink" Target="https://os2.eu/leverandoer/dataproces" TargetMode="External"/><Relationship Id="rId36" Type="http://schemas.openxmlformats.org/officeDocument/2006/relationships/hyperlink" Target="https://os2.eu/leverandoer/ffw" TargetMode="External"/><Relationship Id="rId49" Type="http://schemas.openxmlformats.org/officeDocument/2006/relationships/image" Target="../media/image41.png"/><Relationship Id="rId57" Type="http://schemas.openxmlformats.org/officeDocument/2006/relationships/image" Target="../media/image45.jpeg"/><Relationship Id="rId106" Type="http://schemas.openxmlformats.org/officeDocument/2006/relationships/image" Target="../media/image3.png"/><Relationship Id="rId10" Type="http://schemas.openxmlformats.org/officeDocument/2006/relationships/hyperlink" Target="https://os2.eu/leverandoer/b14" TargetMode="External"/><Relationship Id="rId31" Type="http://schemas.openxmlformats.org/officeDocument/2006/relationships/image" Target="../media/image32.jpeg"/><Relationship Id="rId44" Type="http://schemas.openxmlformats.org/officeDocument/2006/relationships/hyperlink" Target="https://os2.eu/leverandoer/headnet" TargetMode="External"/><Relationship Id="rId52" Type="http://schemas.openxmlformats.org/officeDocument/2006/relationships/hyperlink" Target="https://os2.eu/leverandoer/it-minds" TargetMode="External"/><Relationship Id="rId60" Type="http://schemas.openxmlformats.org/officeDocument/2006/relationships/hyperlink" Target="https://os2.eu/leverandoer/mathmagicians" TargetMode="External"/><Relationship Id="rId65" Type="http://schemas.openxmlformats.org/officeDocument/2006/relationships/image" Target="../media/image49.jpeg"/><Relationship Id="rId73" Type="http://schemas.openxmlformats.org/officeDocument/2006/relationships/image" Target="../media/image53.png"/><Relationship Id="rId78" Type="http://schemas.openxmlformats.org/officeDocument/2006/relationships/hyperlink" Target="https://os2.eu/leverandoer/redpill-linpro" TargetMode="External"/><Relationship Id="rId81" Type="http://schemas.openxmlformats.org/officeDocument/2006/relationships/image" Target="../media/image57.jpeg"/><Relationship Id="rId86" Type="http://schemas.openxmlformats.org/officeDocument/2006/relationships/hyperlink" Target="https://os2.eu/leverandoer/silkeborg-data" TargetMode="External"/><Relationship Id="rId94" Type="http://schemas.openxmlformats.org/officeDocument/2006/relationships/hyperlink" Target="https://os2.eu/leverandoer/taxon" TargetMode="External"/><Relationship Id="rId99" Type="http://schemas.openxmlformats.org/officeDocument/2006/relationships/image" Target="../media/image66.png"/><Relationship Id="rId101" Type="http://schemas.openxmlformats.org/officeDocument/2006/relationships/image" Target="../media/image67.jpeg"/><Relationship Id="rId4" Type="http://schemas.openxmlformats.org/officeDocument/2006/relationships/hyperlink" Target="https://os2.eu/leverandoer/adapt" TargetMode="External"/><Relationship Id="rId9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hyperlink" Target="https://os2.eu/leverandoer/computopic" TargetMode="External"/><Relationship Id="rId39" Type="http://schemas.openxmlformats.org/officeDocument/2006/relationships/image" Target="../media/image36.png"/><Relationship Id="rId34" Type="http://schemas.openxmlformats.org/officeDocument/2006/relationships/hyperlink" Target="https://os2.eu/leverandoer/exformatics" TargetMode="External"/><Relationship Id="rId50" Type="http://schemas.openxmlformats.org/officeDocument/2006/relationships/hyperlink" Target="https://os2.eu/leverandoer/inlead" TargetMode="External"/><Relationship Id="rId55" Type="http://schemas.openxmlformats.org/officeDocument/2006/relationships/image" Target="../media/image44.jpeg"/><Relationship Id="rId76" Type="http://schemas.openxmlformats.org/officeDocument/2006/relationships/hyperlink" Target="https://os2.eu/leverandoer/pta-consult" TargetMode="External"/><Relationship Id="rId97" Type="http://schemas.openxmlformats.org/officeDocument/2006/relationships/image" Target="../media/image65.jpeg"/><Relationship Id="rId104" Type="http://schemas.openxmlformats.org/officeDocument/2006/relationships/hyperlink" Target="https://os2.eu/leverandoer/xebia" TargetMode="External"/><Relationship Id="rId7" Type="http://schemas.openxmlformats.org/officeDocument/2006/relationships/image" Target="../media/image20.jpeg"/><Relationship Id="rId71" Type="http://schemas.openxmlformats.org/officeDocument/2006/relationships/image" Target="../media/image52.jpeg"/><Relationship Id="rId92" Type="http://schemas.openxmlformats.org/officeDocument/2006/relationships/hyperlink" Target="https://os2.eu/leverandoer/systematic" TargetMode="External"/><Relationship Id="rId2" Type="http://schemas.openxmlformats.org/officeDocument/2006/relationships/hyperlink" Target="https://os2.eu/leverandoer/et-al" TargetMode="External"/><Relationship Id="rId29" Type="http://schemas.openxmlformats.org/officeDocument/2006/relationships/image" Target="../media/image31.jpeg"/><Relationship Id="rId24" Type="http://schemas.openxmlformats.org/officeDocument/2006/relationships/hyperlink" Target="https://os2.eu/leverandoer/dafolo" TargetMode="External"/><Relationship Id="rId40" Type="http://schemas.openxmlformats.org/officeDocument/2006/relationships/hyperlink" Target="https://os2.eu/leverandoer/genaudk" TargetMode="External"/><Relationship Id="rId45" Type="http://schemas.openxmlformats.org/officeDocument/2006/relationships/image" Target="../media/image39.jpeg"/><Relationship Id="rId66" Type="http://schemas.openxmlformats.org/officeDocument/2006/relationships/hyperlink" Target="https://os2.eu/leverandoer/novicell" TargetMode="External"/><Relationship Id="rId87" Type="http://schemas.openxmlformats.org/officeDocument/2006/relationships/image" Target="../media/image60.jpeg"/><Relationship Id="rId61" Type="http://schemas.openxmlformats.org/officeDocument/2006/relationships/image" Target="../media/image47.jpeg"/><Relationship Id="rId82" Type="http://schemas.openxmlformats.org/officeDocument/2006/relationships/hyperlink" Target="https://os2.eu/leverandoer/septima" TargetMode="External"/><Relationship Id="rId19" Type="http://schemas.openxmlformats.org/officeDocument/2006/relationships/image" Target="../media/image26.jpeg"/><Relationship Id="rId14" Type="http://schemas.openxmlformats.org/officeDocument/2006/relationships/hyperlink" Target="https://os2.eu/leverandoer/casalogic" TargetMode="External"/><Relationship Id="rId30" Type="http://schemas.openxmlformats.org/officeDocument/2006/relationships/hyperlink" Target="https://os2.eu/leverandoer/digital-identity" TargetMode="External"/><Relationship Id="rId35" Type="http://schemas.openxmlformats.org/officeDocument/2006/relationships/image" Target="../media/image34.jpeg"/><Relationship Id="rId56" Type="http://schemas.openxmlformats.org/officeDocument/2006/relationships/hyperlink" Target="https://os2.eu/leverandoer/linkfactory" TargetMode="External"/><Relationship Id="rId77" Type="http://schemas.openxmlformats.org/officeDocument/2006/relationships/image" Target="../media/image55.png"/><Relationship Id="rId100" Type="http://schemas.openxmlformats.org/officeDocument/2006/relationships/hyperlink" Target="https://os2.eu/leverandoer/vk-data" TargetMode="External"/><Relationship Id="rId105" Type="http://schemas.openxmlformats.org/officeDocument/2006/relationships/image" Target="../media/image69.jpeg"/><Relationship Id="rId8" Type="http://schemas.openxmlformats.org/officeDocument/2006/relationships/hyperlink" Target="https://os2.eu/leverandoer/alexandra-instituttet" TargetMode="External"/><Relationship Id="rId51" Type="http://schemas.openxmlformats.org/officeDocument/2006/relationships/image" Target="../media/image42.jpeg"/><Relationship Id="rId72" Type="http://schemas.openxmlformats.org/officeDocument/2006/relationships/hyperlink" Target="https://os2.eu/leverandoer/peytz-og-co" TargetMode="External"/><Relationship Id="rId93" Type="http://schemas.openxmlformats.org/officeDocument/2006/relationships/image" Target="../media/image63.jpeg"/><Relationship Id="rId98" Type="http://schemas.openxmlformats.org/officeDocument/2006/relationships/hyperlink" Target="https://os2.eu/leverandoer/viking-software" TargetMode="External"/><Relationship Id="rId3" Type="http://schemas.openxmlformats.org/officeDocument/2006/relationships/image" Target="../media/image18.png"/><Relationship Id="rId25" Type="http://schemas.openxmlformats.org/officeDocument/2006/relationships/image" Target="../media/image29.jpeg"/><Relationship Id="rId46" Type="http://schemas.openxmlformats.org/officeDocument/2006/relationships/hyperlink" Target="https://os2.eu/leverandoer/house-code" TargetMode="External"/><Relationship Id="rId67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s2.eu/sites/default/files/vejledninger/16022018_-_process_for_nye_udviklingsoensker_-_ver2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image" Target="../media/image104.emf"/><Relationship Id="rId18" Type="http://schemas.openxmlformats.org/officeDocument/2006/relationships/image" Target="../media/image109.emf"/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12" Type="http://schemas.openxmlformats.org/officeDocument/2006/relationships/image" Target="../media/image103.emf"/><Relationship Id="rId17" Type="http://schemas.openxmlformats.org/officeDocument/2006/relationships/image" Target="../media/image108.emf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0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emf"/><Relationship Id="rId11" Type="http://schemas.openxmlformats.org/officeDocument/2006/relationships/image" Target="../media/image102.emf"/><Relationship Id="rId5" Type="http://schemas.openxmlformats.org/officeDocument/2006/relationships/image" Target="../media/image96.emf"/><Relationship Id="rId15" Type="http://schemas.openxmlformats.org/officeDocument/2006/relationships/image" Target="../media/image106.emf"/><Relationship Id="rId10" Type="http://schemas.openxmlformats.org/officeDocument/2006/relationships/image" Target="../media/image101.emf"/><Relationship Id="rId19" Type="http://schemas.openxmlformats.org/officeDocument/2006/relationships/image" Target="../media/image110.emf"/><Relationship Id="rId4" Type="http://schemas.openxmlformats.org/officeDocument/2006/relationships/image" Target="../media/image95.emf"/><Relationship Id="rId9" Type="http://schemas.openxmlformats.org/officeDocument/2006/relationships/image" Target="../media/image100.emf"/><Relationship Id="rId14" Type="http://schemas.openxmlformats.org/officeDocument/2006/relationships/image" Target="../media/image10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os2.eu/side/code-conduct" TargetMode="External"/><Relationship Id="rId3" Type="http://schemas.openxmlformats.org/officeDocument/2006/relationships/hyperlink" Target="https://os2.eu/sites/default/files/media/s-d-rapport_-_organisering_0.pdf" TargetMode="External"/><Relationship Id="rId7" Type="http://schemas.openxmlformats.org/officeDocument/2006/relationships/hyperlink" Target="https://os2.eu/side/vedtaegter-os2-offentligt-digitaliseringsfaellesskab" TargetMode="External"/><Relationship Id="rId2" Type="http://schemas.openxmlformats.org/officeDocument/2006/relationships/hyperlink" Target="https://os2.eu/side/governanc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s2.eu/proces-udviklingsoensker" TargetMode="External"/><Relationship Id="rId11" Type="http://schemas.openxmlformats.org/officeDocument/2006/relationships/image" Target="../media/image115.emf"/><Relationship Id="rId5" Type="http://schemas.openxmlformats.org/officeDocument/2006/relationships/hyperlink" Target="https://os2.eu/open-source-anskaffelse-licenser-jura-udbud-og-kontrakter" TargetMode="External"/><Relationship Id="rId10" Type="http://schemas.openxmlformats.org/officeDocument/2006/relationships/hyperlink" Target="https://os2.eu/nyheder" TargetMode="External"/><Relationship Id="rId4" Type="http://schemas.openxmlformats.org/officeDocument/2006/relationships/hyperlink" Target="https://faq.os2.eu/produktniveauer-i-os2s-governancemodel" TargetMode="External"/><Relationship Id="rId9" Type="http://schemas.openxmlformats.org/officeDocument/2006/relationships/hyperlink" Target="https://os2web.atlassian.net/secure/Dashboard.jspa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image" Target="../media/image104.emf"/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12" Type="http://schemas.openxmlformats.org/officeDocument/2006/relationships/image" Target="../media/image103.emf"/><Relationship Id="rId17" Type="http://schemas.openxmlformats.org/officeDocument/2006/relationships/image" Target="../media/image108.emf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0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emf"/><Relationship Id="rId11" Type="http://schemas.openxmlformats.org/officeDocument/2006/relationships/image" Target="../media/image102.emf"/><Relationship Id="rId5" Type="http://schemas.openxmlformats.org/officeDocument/2006/relationships/image" Target="../media/image96.emf"/><Relationship Id="rId15" Type="http://schemas.openxmlformats.org/officeDocument/2006/relationships/image" Target="../media/image106.emf"/><Relationship Id="rId10" Type="http://schemas.openxmlformats.org/officeDocument/2006/relationships/image" Target="../media/image101.emf"/><Relationship Id="rId4" Type="http://schemas.openxmlformats.org/officeDocument/2006/relationships/image" Target="../media/image95.emf"/><Relationship Id="rId9" Type="http://schemas.openxmlformats.org/officeDocument/2006/relationships/image" Target="../media/image100.emf"/><Relationship Id="rId14" Type="http://schemas.openxmlformats.org/officeDocument/2006/relationships/image" Target="../media/image105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tiff"/><Relationship Id="rId13" Type="http://schemas.openxmlformats.org/officeDocument/2006/relationships/image" Target="../media/image127.tiff"/><Relationship Id="rId18" Type="http://schemas.openxmlformats.org/officeDocument/2006/relationships/image" Target="../media/image132.tiff"/><Relationship Id="rId3" Type="http://schemas.openxmlformats.org/officeDocument/2006/relationships/image" Target="../media/image117.png"/><Relationship Id="rId21" Type="http://schemas.openxmlformats.org/officeDocument/2006/relationships/image" Target="../media/image135.tiff"/><Relationship Id="rId7" Type="http://schemas.openxmlformats.org/officeDocument/2006/relationships/image" Target="../media/image121.tiff"/><Relationship Id="rId12" Type="http://schemas.openxmlformats.org/officeDocument/2006/relationships/image" Target="../media/image126.tiff"/><Relationship Id="rId17" Type="http://schemas.openxmlformats.org/officeDocument/2006/relationships/image" Target="../media/image131.tiff"/><Relationship Id="rId25" Type="http://schemas.openxmlformats.org/officeDocument/2006/relationships/image" Target="../media/image139.tiff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30.tiff"/><Relationship Id="rId20" Type="http://schemas.openxmlformats.org/officeDocument/2006/relationships/image" Target="../media/image13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tiff"/><Relationship Id="rId11" Type="http://schemas.openxmlformats.org/officeDocument/2006/relationships/image" Target="../media/image125.tiff"/><Relationship Id="rId24" Type="http://schemas.openxmlformats.org/officeDocument/2006/relationships/image" Target="../media/image138.tiff"/><Relationship Id="rId5" Type="http://schemas.openxmlformats.org/officeDocument/2006/relationships/image" Target="../media/image119.tiff"/><Relationship Id="rId15" Type="http://schemas.openxmlformats.org/officeDocument/2006/relationships/image" Target="../media/image129.tiff"/><Relationship Id="rId23" Type="http://schemas.openxmlformats.org/officeDocument/2006/relationships/image" Target="../media/image137.tiff"/><Relationship Id="rId10" Type="http://schemas.openxmlformats.org/officeDocument/2006/relationships/image" Target="../media/image124.tiff"/><Relationship Id="rId19" Type="http://schemas.openxmlformats.org/officeDocument/2006/relationships/image" Target="../media/image133.tiff"/><Relationship Id="rId4" Type="http://schemas.openxmlformats.org/officeDocument/2006/relationships/image" Target="../media/image118.tiff"/><Relationship Id="rId9" Type="http://schemas.openxmlformats.org/officeDocument/2006/relationships/image" Target="../media/image123.tiff"/><Relationship Id="rId14" Type="http://schemas.openxmlformats.org/officeDocument/2006/relationships/image" Target="../media/image128.tiff"/><Relationship Id="rId22" Type="http://schemas.openxmlformats.org/officeDocument/2006/relationships/image" Target="../media/image136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3" Type="http://schemas.openxmlformats.org/officeDocument/2006/relationships/image" Target="../media/image150.emf"/><Relationship Id="rId7" Type="http://schemas.openxmlformats.org/officeDocument/2006/relationships/image" Target="../media/image154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emf"/><Relationship Id="rId5" Type="http://schemas.openxmlformats.org/officeDocument/2006/relationships/image" Target="../media/image152.emf"/><Relationship Id="rId4" Type="http://schemas.openxmlformats.org/officeDocument/2006/relationships/image" Target="../media/image151.emf"/><Relationship Id="rId9" Type="http://schemas.openxmlformats.org/officeDocument/2006/relationships/image" Target="../media/image156.em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ressed_smoke_bg.mov">
            <a:hlinkClick r:id="" action="ppaction://media"/>
            <a:extLst>
              <a:ext uri="{FF2B5EF4-FFF2-40B4-BE49-F238E27FC236}">
                <a16:creationId xmlns:a16="http://schemas.microsoft.com/office/drawing/2014/main" id="{573D75DF-4FE3-D048-9A33-7EE0E3517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3792" y="-64008"/>
            <a:ext cx="12419584" cy="69860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C43CA-B330-BD45-8C4B-E0D88EA4DF24}"/>
              </a:ext>
            </a:extLst>
          </p:cNvPr>
          <p:cNvGrpSpPr/>
          <p:nvPr/>
        </p:nvGrpSpPr>
        <p:grpSpPr>
          <a:xfrm>
            <a:off x="1097363" y="2417643"/>
            <a:ext cx="2448696" cy="3419964"/>
            <a:chOff x="652674" y="597284"/>
            <a:chExt cx="2448696" cy="34199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A3B67A-35F9-E24F-9176-D33ACF307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652674" y="597284"/>
              <a:ext cx="1948229" cy="22048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4D59082-5288-BD44-AD0A-1BDD3EE99F6A}"/>
                </a:ext>
              </a:extLst>
            </p:cNvPr>
            <p:cNvSpPr txBox="1">
              <a:spLocks/>
            </p:cNvSpPr>
            <p:nvPr/>
          </p:nvSpPr>
          <p:spPr>
            <a:xfrm rot="21000000">
              <a:off x="765584" y="2843935"/>
              <a:ext cx="2335786" cy="1173313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defRPr>
              </a:lvl1pPr>
            </a:lstStyle>
            <a:p>
              <a:pPr algn="ctr"/>
              <a:r>
                <a:rPr lang="da-DK" sz="2800" dirty="0">
                  <a:latin typeface="Rounded Mplus 1c Light" panose="020B0403020203020207" pitchFamily="34" charset="-128"/>
                  <a:ea typeface="Rounded Mplus 1c Light" panose="020B0403020203020207" pitchFamily="34" charset="-128"/>
                  <a:cs typeface="Rounded Mplus 1c Light" panose="020B0403020203020207" pitchFamily="34" charset="-128"/>
                </a:rPr>
                <a:t>Rasmus Frey</a:t>
              </a:r>
            </a:p>
            <a:p>
              <a:pPr algn="ctr">
                <a:lnSpc>
                  <a:spcPct val="150000"/>
                </a:lnSpc>
              </a:pPr>
              <a:r>
                <a:rPr lang="da-DK" sz="1400" dirty="0">
                  <a:latin typeface="FontAwesome" charset="0"/>
                  <a:ea typeface="FontAwesome" charset="0"/>
                  <a:cs typeface="FontAwesome" charset="0"/>
                </a:rPr>
                <a:t></a:t>
              </a:r>
              <a:r>
                <a:rPr lang="da-DK" sz="1800" dirty="0">
                  <a:latin typeface="FontAwesome" charset="0"/>
                  <a:ea typeface="FontAwesome" charset="0"/>
                  <a:cs typeface="FontAwesome" charset="0"/>
                </a:rPr>
                <a:t> </a:t>
              </a:r>
              <a:r>
                <a:rPr lang="da-DK" sz="1800" dirty="0" err="1">
                  <a:latin typeface="Rounded Mplus 1c Light" panose="020B0403020203020207" pitchFamily="34" charset="-128"/>
                  <a:ea typeface="Rounded Mplus 1c Light" panose="020B0403020203020207" pitchFamily="34" charset="-128"/>
                  <a:cs typeface="Rounded Mplus 1c Light" panose="020B0403020203020207" pitchFamily="34" charset="-128"/>
                </a:rPr>
                <a:t>rafr@aarhus.dk</a:t>
              </a:r>
              <a:endParaRPr lang="da-DK" sz="1800" dirty="0">
                <a:latin typeface="Rounded Mplus 1c Light" panose="020B0403020203020207" pitchFamily="34" charset="-128"/>
                <a:ea typeface="Rounded Mplus 1c Light" panose="020B0403020203020207" pitchFamily="34" charset="-128"/>
                <a:cs typeface="Rounded Mplus 1c Light" panose="020B0403020203020207" pitchFamily="34" charset="-128"/>
              </a:endParaRPr>
            </a:p>
            <a:p>
              <a:pPr algn="ctr">
                <a:lnSpc>
                  <a:spcPct val="100000"/>
                </a:lnSpc>
              </a:pPr>
              <a:r>
                <a:rPr lang="da-DK" sz="1800" dirty="0">
                  <a:latin typeface="Font Awesome 5 Free" panose="02000503000000000000" pitchFamily="2" charset="0"/>
                  <a:ea typeface="FontAwesome" charset="0"/>
                  <a:cs typeface="FontAwesome" charset="0"/>
                </a:rPr>
                <a:t></a:t>
              </a:r>
              <a:r>
                <a:rPr lang="da-DK" sz="1800" dirty="0"/>
                <a:t> </a:t>
              </a:r>
              <a:r>
                <a:rPr lang="da-DK" sz="1800" dirty="0">
                  <a:latin typeface="Rounded Mplus 1c Light" panose="020B0403020203020207" pitchFamily="34" charset="-128"/>
                  <a:ea typeface="Rounded Mplus 1c Light" panose="020B0403020203020207" pitchFamily="34" charset="-128"/>
                  <a:cs typeface="Rounded Mplus 1c Light" panose="020B0403020203020207" pitchFamily="34" charset="-128"/>
                </a:rPr>
                <a:t>31 15 45 25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2A76BC-80B2-384B-B234-18E36DC94684}"/>
              </a:ext>
            </a:extLst>
          </p:cNvPr>
          <p:cNvGrpSpPr/>
          <p:nvPr/>
        </p:nvGrpSpPr>
        <p:grpSpPr>
          <a:xfrm>
            <a:off x="4492266" y="674151"/>
            <a:ext cx="2821246" cy="2965652"/>
            <a:chOff x="4499054" y="412706"/>
            <a:chExt cx="2821246" cy="29656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71A74C2-637E-5D4C-ADFE-A332ED497EE4}"/>
                </a:ext>
              </a:extLst>
            </p:cNvPr>
            <p:cNvSpPr/>
            <p:nvPr/>
          </p:nvSpPr>
          <p:spPr>
            <a:xfrm rot="120000">
              <a:off x="4549771" y="447982"/>
              <a:ext cx="2752344" cy="293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5DDB09-DED4-4E48-91DC-12180EB25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0000">
              <a:off x="4808986" y="412706"/>
              <a:ext cx="2285902" cy="2285902"/>
            </a:xfrm>
            <a:prstGeom prst="rect">
              <a:avLst/>
            </a:prstGeom>
            <a:noFill/>
            <a:ln w="190500">
              <a:noFill/>
              <a:miter lim="800000"/>
            </a:ln>
          </p:spPr>
        </p:pic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BD4B8EA9-FC81-3F46-ABB1-651E1E62C87E}"/>
                </a:ext>
              </a:extLst>
            </p:cNvPr>
            <p:cNvSpPr txBox="1">
              <a:spLocks/>
            </p:cNvSpPr>
            <p:nvPr/>
          </p:nvSpPr>
          <p:spPr>
            <a:xfrm rot="120000">
              <a:off x="4499054" y="2263766"/>
              <a:ext cx="2821246" cy="49110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Tx/>
                <a:buBlip>
                  <a:blip r:embed="rId7"/>
                </a:buBlip>
                <a:defRPr sz="2800" kern="120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7"/>
                </a:buBlip>
                <a:defRPr sz="2400" kern="120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7"/>
                </a:buBlip>
                <a:defRPr sz="2000" kern="120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7"/>
                </a:buBlip>
                <a:defRPr sz="1800" kern="120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7"/>
                </a:buBlip>
                <a:defRPr sz="1800" kern="120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ounded Mplus 1c Light" panose="020B0403020203020207" pitchFamily="34" charset="-128"/>
                  <a:ea typeface="Rounded Mplus 1c Light" panose="020B0403020203020207" pitchFamily="34" charset="-128"/>
                  <a:cs typeface="Rounded Mplus 1c Light" panose="020B0403020203020207" pitchFamily="34" charset="-128"/>
                </a:rPr>
                <a:t>Offentligt Samarbejde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a-DK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ounded Mplus 1c Light" panose="020B0403020203020207" pitchFamily="34" charset="-128"/>
                  <a:ea typeface="Rounded Mplus 1c Light" panose="020B0403020203020207" pitchFamily="34" charset="-128"/>
                  <a:cs typeface="Rounded Mplus 1c Light" panose="020B0403020203020207" pitchFamily="34" charset="-128"/>
                </a:rPr>
                <a:t>Open Source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301232-2FA1-A547-A308-2D8E802E354E}"/>
              </a:ext>
            </a:extLst>
          </p:cNvPr>
          <p:cNvGrpSpPr/>
          <p:nvPr/>
        </p:nvGrpSpPr>
        <p:grpSpPr>
          <a:xfrm>
            <a:off x="8112396" y="2476130"/>
            <a:ext cx="2585591" cy="3354050"/>
            <a:chOff x="8110800" y="3378070"/>
            <a:chExt cx="2585591" cy="3354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29D5D3-CC87-2044-86C7-D7F9BBDB0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00000">
              <a:off x="8604815" y="3378070"/>
              <a:ext cx="2091576" cy="2077937"/>
            </a:xfrm>
            <a:prstGeom prst="rect">
              <a:avLst/>
            </a:prstGeom>
            <a:ln w="190500">
              <a:solidFill>
                <a:schemeClr val="bg1"/>
              </a:solidFill>
              <a:miter lim="800000"/>
            </a:ln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D3ECD6C6-3667-BA49-8C05-230BC5399163}"/>
                </a:ext>
              </a:extLst>
            </p:cNvPr>
            <p:cNvSpPr txBox="1">
              <a:spLocks/>
            </p:cNvSpPr>
            <p:nvPr/>
          </p:nvSpPr>
          <p:spPr>
            <a:xfrm rot="600000">
              <a:off x="8110800" y="5558807"/>
              <a:ext cx="2469600" cy="1173313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defRPr>
              </a:lvl1pPr>
            </a:lstStyle>
            <a:p>
              <a:pPr algn="ctr"/>
              <a:r>
                <a:rPr lang="da-DK" sz="2800" dirty="0">
                  <a:latin typeface="Rounded Mplus 1c Light" panose="020B0403020203020207" pitchFamily="34" charset="-128"/>
                  <a:ea typeface="Rounded Mplus 1c Light" panose="020B0403020203020207" pitchFamily="34" charset="-128"/>
                  <a:cs typeface="Rounded Mplus 1c Light" panose="020B0403020203020207" pitchFamily="34" charset="-128"/>
                </a:rPr>
                <a:t>ITK</a:t>
              </a:r>
            </a:p>
            <a:p>
              <a:pPr algn="ctr"/>
              <a:r>
                <a:rPr lang="da-DK" sz="2000" dirty="0">
                  <a:latin typeface="Rounded Mplus 1c Light" panose="020B0403020203020207" pitchFamily="34" charset="-128"/>
                  <a:ea typeface="Rounded Mplus 1c Light" panose="020B0403020203020207" pitchFamily="34" charset="-128"/>
                  <a:cs typeface="Rounded Mplus 1c Light" panose="020B0403020203020207" pitchFamily="34" charset="-128"/>
                </a:rPr>
                <a:t>Aarhus Kommune</a:t>
              </a:r>
            </a:p>
            <a:p>
              <a:pPr algn="ctr"/>
              <a:endParaRPr lang="da-DK" sz="2000" dirty="0">
                <a:latin typeface="Rounded Mplus 1c Light" panose="020B0403020203020207" pitchFamily="34" charset="-128"/>
                <a:ea typeface="Rounded Mplus 1c Light" panose="020B0403020203020207" pitchFamily="34" charset="-128"/>
                <a:cs typeface="Rounded Mplus 1c Light" panose="020B0403020203020207" pitchFamily="34" charset="-128"/>
              </a:endParaRPr>
            </a:p>
            <a:p>
              <a:pPr algn="ctr"/>
              <a:r>
                <a:rPr lang="da-DK" sz="1000" dirty="0">
                  <a:latin typeface="Rounded Mplus 1c Light" panose="020B0403020203020207" pitchFamily="34" charset="-128"/>
                  <a:ea typeface="Rounded Mplus 1c Light" panose="020B0403020203020207" pitchFamily="34" charset="-128"/>
                  <a:cs typeface="Rounded Mplus 1c Light" panose="020B0403020203020207" pitchFamily="34" charset="-128"/>
                </a:rPr>
                <a:t>Innovation – Teknologi – Kreativitet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81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Udvikling, Drift og support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Tilkøbes direkte hos en leverandør</a:t>
            </a:r>
          </a:p>
        </p:txBody>
      </p:sp>
    </p:spTree>
    <p:extLst>
      <p:ext uri="{BB962C8B-B14F-4D97-AF65-F5344CB8AC3E}">
        <p14:creationId xmlns:p14="http://schemas.microsoft.com/office/powerpoint/2010/main" val="26928424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Projektet OS2mo 2.5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6500538" cy="422930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da-DK" dirty="0"/>
              <a:t>Finansiering sikret via DIGIT kommunerne, Ballerup, Frederikshavn, Jammerbugt, Brønderslev, Hjørring og Viborg kommuner.</a:t>
            </a:r>
          </a:p>
          <a:p>
            <a:pPr marL="0" indent="0">
              <a:buNone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Fokus 1 – </a:t>
            </a:r>
            <a:r>
              <a:rPr lang="da-DK" dirty="0" err="1"/>
              <a:t>Review</a:t>
            </a:r>
            <a:r>
              <a:rPr lang="da-DK" dirty="0"/>
              <a:t> af kodebasen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Foretages af leverandøren </a:t>
            </a:r>
            <a:r>
              <a:rPr lang="da-DK" dirty="0" err="1"/>
              <a:t>Strong</a:t>
            </a:r>
            <a:r>
              <a:rPr lang="da-DK" dirty="0"/>
              <a:t> Minds at Work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Fokus 2 – Etablering af projektledelse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Fast projektleder udpeges og transformation mod produkt og </a:t>
            </a:r>
            <a:r>
              <a:rPr lang="da-DK" dirty="0" err="1"/>
              <a:t>solidforankring</a:t>
            </a:r>
            <a:r>
              <a:rPr lang="da-DK" dirty="0"/>
              <a:t> igangsættes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Fokus 3 – Udvikling af integrationer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1000 timer er sikret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Lønsystemerne, AD, </a:t>
            </a:r>
            <a:r>
              <a:rPr lang="da-DK" dirty="0" err="1"/>
              <a:t>IdM</a:t>
            </a:r>
            <a:r>
              <a:rPr lang="da-DK" dirty="0"/>
              <a:t>, Støttesystemer, OS2rollektalog m.m.</a:t>
            </a:r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31310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Skabe et OS2 niveau 3 produkt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Arkitektur- og koordinationsgruppe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Ballerup, Hjørring, Viborg og DIGIT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Styregruppe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 Ballerup, Frederikshavn, DIGIT ved Vordingborg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Leverandør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Magenta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Fokus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Færdigudvikling og etablering af et OS2-produkt med tilslutningsmodel og fremtidig organisering (sekretariat)</a:t>
            </a:r>
          </a:p>
          <a:p>
            <a:pPr lvl="1"/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88EAD-7C5D-EF42-A4B6-9A2F2D44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729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En Open Source </a:t>
            </a:r>
            <a:r>
              <a:rPr lang="da-DK" dirty="0" err="1"/>
              <a:t>IoT</a:t>
            </a:r>
            <a:r>
              <a:rPr lang="da-DK" dirty="0"/>
              <a:t> platform, der kan modtage og viderestille data uanset hvilken transmissionsteknologi der anvendes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039A9-5B32-9D4C-BF30-94BC3AC8F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270" y="2125800"/>
            <a:ext cx="3117459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280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AD0DCF-E10A-D045-9772-1242CE799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622964"/>
            <a:ext cx="6908800" cy="56120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2179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FCD948-F4DF-D347-BC26-D2AFDACC5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903" y="337147"/>
            <a:ext cx="6228193" cy="6183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FA0C8D2-1FAC-8746-89DA-449408BE6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77436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Skabe et OS2 niveau 3 produkt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Projektledelse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OS2-sekretariatet og leverandøren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Styregruppe under etablering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Teknisk leverandør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Alexandra Instituttet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Fokus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Fundraising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Udbrede kendskab</a:t>
            </a:r>
          </a:p>
          <a:p>
            <a:pPr lvl="1"/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88EAD-7C5D-EF42-A4B6-9A2F2D44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76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En 2-faktor autentifikationsløsning</a:t>
            </a:r>
            <a:br>
              <a:rPr lang="da-DK" dirty="0"/>
            </a:br>
            <a:r>
              <a:rPr lang="da-DK" dirty="0"/>
              <a:t>der kan bruges som 2. faktor i et login 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D6EE6-9535-6C4D-B15F-107DEE871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688" y="2136624"/>
            <a:ext cx="4434623" cy="12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183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Hvad er OS2faktor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En sikkerhedskomponent, som beskytter jer, når i logger ind på jeres konti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Kan anvendes til </a:t>
            </a:r>
            <a:r>
              <a:rPr lang="da-DK" dirty="0" err="1"/>
              <a:t>KOMBITs</a:t>
            </a:r>
            <a:r>
              <a:rPr lang="da-DK" dirty="0"/>
              <a:t> fagsystemer, herunder Aula og monopolbrudsystemerne, samt til alle fagsystemer som kommunen har koblet på deres AD FS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da-DK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En Windows 10 desktop klient, der leveres som en Windows Installer, der kan distribueres ud på brugernes PC/</a:t>
            </a:r>
            <a:r>
              <a:rPr lang="da-DK" dirty="0" err="1"/>
              <a:t>laptops</a:t>
            </a:r>
            <a:r>
              <a:rPr lang="da-DK" dirty="0"/>
              <a:t> af kommunens it-afdeling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En iPhone/iPad </a:t>
            </a:r>
            <a:r>
              <a:rPr lang="da-DK" dirty="0" err="1"/>
              <a:t>app</a:t>
            </a:r>
            <a:r>
              <a:rPr lang="da-DK" dirty="0"/>
              <a:t>, der kan installeres via Apple </a:t>
            </a:r>
            <a:r>
              <a:rPr lang="da-DK" dirty="0" err="1"/>
              <a:t>App</a:t>
            </a:r>
            <a:r>
              <a:rPr lang="da-DK" dirty="0"/>
              <a:t> Store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En Android </a:t>
            </a:r>
            <a:r>
              <a:rPr lang="da-DK" dirty="0" err="1"/>
              <a:t>app</a:t>
            </a:r>
            <a:r>
              <a:rPr lang="da-DK" dirty="0"/>
              <a:t>, der kan installeres via Google Play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En AD FS integrationskomponent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OS2faktor </a:t>
            </a:r>
            <a:r>
              <a:rPr lang="da-DK" dirty="0" err="1"/>
              <a:t>backend</a:t>
            </a:r>
            <a:r>
              <a:rPr lang="da-DK" dirty="0"/>
              <a:t> løsning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OS2faktor </a:t>
            </a:r>
            <a:r>
              <a:rPr lang="da-DK" dirty="0" err="1"/>
              <a:t>API’et</a:t>
            </a:r>
            <a:r>
              <a:rPr lang="da-DK" dirty="0"/>
              <a:t>, der kan anvendes til egne integrationer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29320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Skabe et OS2 niveau 2 produkt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Koordinationsgruppe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Under etablering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Styregruppe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 Under etablering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Leverandør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Digital Identity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Fokus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Færdigudvikling og etablering af et OS2-produkt med tilslutningsmodel og organisering</a:t>
            </a:r>
          </a:p>
          <a:p>
            <a:pPr lvl="1"/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88EAD-7C5D-EF42-A4B6-9A2F2D44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4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96675" y="365392"/>
            <a:ext cx="10800000" cy="1007999"/>
          </a:xfrm>
        </p:spPr>
        <p:txBody>
          <a:bodyPr>
            <a:normAutofit/>
          </a:bodyPr>
          <a:lstStyle/>
          <a:p>
            <a:r>
              <a:rPr lang="da-DK" dirty="0"/>
              <a:t>64 kommuner er medlem + SKI &amp; KTC</a:t>
            </a:r>
            <a:endParaRPr lang="en-GB" sz="2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95326" y="1927122"/>
            <a:ext cx="4289630" cy="338373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7112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/>
              <a:defRPr sz="20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1155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/>
              <a:defRPr sz="18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Bidrager aktivt med ressourcer, ideer og kompetencer</a:t>
            </a:r>
          </a:p>
          <a:p>
            <a:pPr marL="0" indent="0">
              <a:buNone/>
            </a:pPr>
            <a:endParaRPr lang="da-DK" dirty="0">
              <a:latin typeface="Gill Sans Light" charset="0"/>
              <a:ea typeface="Gill Sans Light" charset="0"/>
              <a:cs typeface="Gill Sans Light" charset="0"/>
            </a:endParaRPr>
          </a:p>
          <a:p>
            <a:pPr marL="0" indent="0"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Videndeler og opbygger kompetencer med OS2</a:t>
            </a:r>
          </a:p>
          <a:p>
            <a:pPr marL="0" indent="0">
              <a:buNone/>
            </a:pPr>
            <a:endParaRPr lang="da-DK" dirty="0">
              <a:latin typeface="Gill Sans Light" charset="0"/>
              <a:ea typeface="Gill Sans Light" charset="0"/>
              <a:cs typeface="Gill Sans Light" charset="0"/>
            </a:endParaRPr>
          </a:p>
          <a:p>
            <a:pPr marL="0" indent="0"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Deler resultater åbent med fællesskabet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697CD-D0D6-A644-9B61-271654619D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788" y="1373391"/>
            <a:ext cx="6506267" cy="53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77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8111-65A7-8542-9ED0-5B1A19E9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Udvikling i medlemstilgang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545B63-2628-6347-B46B-CB7088AE68A7}"/>
              </a:ext>
            </a:extLst>
          </p:cNvPr>
          <p:cNvSpPr txBox="1">
            <a:spLocks/>
          </p:cNvSpPr>
          <p:nvPr/>
        </p:nvSpPr>
        <p:spPr>
          <a:xfrm>
            <a:off x="696675" y="1720645"/>
            <a:ext cx="4260807" cy="422930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30480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4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7112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tabLst/>
              <a:defRPr sz="20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1155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tabLst/>
              <a:defRPr sz="18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Medlemskab er frivilligt</a:t>
            </a:r>
          </a:p>
          <a:p>
            <a:pPr marL="0" indent="0">
              <a:buNone/>
            </a:pPr>
            <a:endParaRPr lang="da-DK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da-DK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Skal give mening og understøtte egen organisation</a:t>
            </a:r>
          </a:p>
          <a:p>
            <a:pPr marL="0" indent="0">
              <a:buNone/>
            </a:pPr>
            <a:endParaRPr lang="da-DK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0" indent="0">
              <a:buNone/>
            </a:pPr>
            <a:r>
              <a:rPr lang="da-DK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Er med til at sikre et solidt fundament i OS2</a:t>
            </a:r>
          </a:p>
          <a:p>
            <a:endParaRPr lang="da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6C7F4E-B1F2-254D-97A3-EE8F0DF2D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046" y="1771650"/>
            <a:ext cx="61341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82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839C9-57C7-1640-B4BD-2F28C742A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75" y="355560"/>
            <a:ext cx="7614205" cy="1007999"/>
          </a:xfrm>
        </p:spPr>
        <p:txBody>
          <a:bodyPr/>
          <a:lstStyle/>
          <a:p>
            <a:r>
              <a:rPr lang="da-DK" dirty="0"/>
              <a:t>56 leverandørpartnere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2D876-8F57-C446-9D81-03691B3B6A63}"/>
              </a:ext>
            </a:extLst>
          </p:cNvPr>
          <p:cNvGrpSpPr/>
          <p:nvPr/>
        </p:nvGrpSpPr>
        <p:grpSpPr>
          <a:xfrm>
            <a:off x="6327228" y="1"/>
            <a:ext cx="5864772" cy="6047744"/>
            <a:chOff x="8405826" y="2593703"/>
            <a:chExt cx="3786174" cy="3904297"/>
          </a:xfrm>
        </p:grpSpPr>
        <p:pic>
          <p:nvPicPr>
            <p:cNvPr id="5" name="Picture 2" descr="https://os2.eu/sites/default/files/styles/project_large/public/supplier_logos/etal_ren_cmyk.png?itok=TQ6OTPDY">
              <a:hlinkClick r:id="rId2"/>
              <a:extLst>
                <a:ext uri="{FF2B5EF4-FFF2-40B4-BE49-F238E27FC236}">
                  <a16:creationId xmlns:a16="http://schemas.microsoft.com/office/drawing/2014/main" id="{2A4845D8-6DF7-C14D-B5EF-7F53E08EE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229" y="3258832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https://os2.eu/sites/default/files/styles/project_large/public/supplier_logos/adapt_primary_rgb.png?itok=jvVz2lQ3">
              <a:hlinkClick r:id="rId4"/>
              <a:extLst>
                <a:ext uri="{FF2B5EF4-FFF2-40B4-BE49-F238E27FC236}">
                  <a16:creationId xmlns:a16="http://schemas.microsoft.com/office/drawing/2014/main" id="{21C84355-A343-8C49-8D7E-D9570E506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2000" y="3262529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os2.eu/sites/default/files/styles/project_large/public/supplier_logos/advice.jpg?itok=dANHdOzx">
              <a:hlinkClick r:id="rId6"/>
              <a:extLst>
                <a:ext uri="{FF2B5EF4-FFF2-40B4-BE49-F238E27FC236}">
                  <a16:creationId xmlns:a16="http://schemas.microsoft.com/office/drawing/2014/main" id="{245296C3-F1E5-C248-8A1B-D8347AE37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9558" y="361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https://os2.eu/sites/default/files/styles/project_large/public/supplier_logos/alexandra_instituttet_a-logo_red_black-it_dk.png?itok=XReBmcfD">
              <a:hlinkClick r:id="rId8"/>
              <a:extLst>
                <a:ext uri="{FF2B5EF4-FFF2-40B4-BE49-F238E27FC236}">
                  <a16:creationId xmlns:a16="http://schemas.microsoft.com/office/drawing/2014/main" id="{A63CCC10-594F-C842-86F6-69C18E4A3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629" y="3660348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s://os2.eu/sites/default/files/styles/project_large/public/supplier_logos/b14.jpg?itok=YiXWDfrr">
              <a:hlinkClick r:id="rId10"/>
              <a:extLst>
                <a:ext uri="{FF2B5EF4-FFF2-40B4-BE49-F238E27FC236}">
                  <a16:creationId xmlns:a16="http://schemas.microsoft.com/office/drawing/2014/main" id="{BE1F94F0-91AB-9843-8B4E-416B67BB5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9429" y="29382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https://os2.eu/sites/default/files/styles/project_large/public/supplier_logos/bellcom-logo-os2_i_maal.png?itok=s48McF8W">
              <a:hlinkClick r:id="rId12"/>
              <a:extLst>
                <a:ext uri="{FF2B5EF4-FFF2-40B4-BE49-F238E27FC236}">
                  <a16:creationId xmlns:a16="http://schemas.microsoft.com/office/drawing/2014/main" id="{022BE6B2-CD7C-644C-96ED-2363D2C15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800" y="39774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ttps://os2.eu/sites/default/files/styles/project_large/public/supplier_logos/casalogic.jpg?itok=pMR9l4WZ">
              <a:hlinkClick r:id="rId14"/>
              <a:extLst>
                <a:ext uri="{FF2B5EF4-FFF2-40B4-BE49-F238E27FC236}">
                  <a16:creationId xmlns:a16="http://schemas.microsoft.com/office/drawing/2014/main" id="{9BE062A2-9981-0844-8845-F52036DA6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3737" y="2894864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https://os2.eu/sites/default/files/styles/project_large/public/supplier_logos/ciphron.jpg?itok=CeRsck8l">
              <a:hlinkClick r:id="rId16"/>
              <a:extLst>
                <a:ext uri="{FF2B5EF4-FFF2-40B4-BE49-F238E27FC236}">
                  <a16:creationId xmlns:a16="http://schemas.microsoft.com/office/drawing/2014/main" id="{0480DD70-F45D-A244-B312-FF5028E87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8037" y="43374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s://os2.eu/sites/default/files/styles/project_large/public/supplier_logos/computopic.jpg?itok=ocdzmXYJ">
              <a:hlinkClick r:id="rId18"/>
              <a:extLst>
                <a:ext uri="{FF2B5EF4-FFF2-40B4-BE49-F238E27FC236}">
                  <a16:creationId xmlns:a16="http://schemas.microsoft.com/office/drawing/2014/main" id="{3B586EF8-4D88-744C-AD1D-7B1960606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279" y="5056229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1" descr="https://os2.eu/sites/default/files/styles/project_large/public/supplier_logos/conxo.jpg?itok=raYDcUoN">
              <a:hlinkClick r:id="rId20"/>
              <a:extLst>
                <a:ext uri="{FF2B5EF4-FFF2-40B4-BE49-F238E27FC236}">
                  <a16:creationId xmlns:a16="http://schemas.microsoft.com/office/drawing/2014/main" id="{D6890831-B661-9E4E-BE4B-8670420080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3642" y="3660348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https://os2.eu/sites/default/files/styles/project_large/public/supplier_logos/cowi_logo_rgb_orange.jpg?itok=jUKBB8uA">
              <a:hlinkClick r:id="rId22"/>
              <a:extLst>
                <a:ext uri="{FF2B5EF4-FFF2-40B4-BE49-F238E27FC236}">
                  <a16:creationId xmlns:a16="http://schemas.microsoft.com/office/drawing/2014/main" id="{7C882129-B8CA-504B-B0A5-2B74B5CD3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6921" y="3300048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3" descr="https://os2.eu/sites/default/files/styles/project_large/public/supplier_logos/dafolo_logo_os2.jpg?itok=stt6GQGg">
              <a:hlinkClick r:id="rId24"/>
              <a:extLst>
                <a:ext uri="{FF2B5EF4-FFF2-40B4-BE49-F238E27FC236}">
                  <a16:creationId xmlns:a16="http://schemas.microsoft.com/office/drawing/2014/main" id="{3B5637AA-3A0C-F947-96E8-C0F1AEE6A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9300" y="2939748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4" descr="https://os2.eu/sites/default/files/styles/project_large/public/supplier_logos/postnord.jpg?itok=LBFPOtWO">
              <a:hlinkClick r:id="rId26"/>
              <a:extLst>
                <a:ext uri="{FF2B5EF4-FFF2-40B4-BE49-F238E27FC236}">
                  <a16:creationId xmlns:a16="http://schemas.microsoft.com/office/drawing/2014/main" id="{2D82DF66-E6B7-504E-81E9-54D0FB953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9429" y="3258832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5" descr="https://os2.eu/sites/default/files/styles/project_large/public/supplier_logos/dataproces.jpg?itok=9GeaPDJf">
              <a:hlinkClick r:id="rId28"/>
              <a:extLst>
                <a:ext uri="{FF2B5EF4-FFF2-40B4-BE49-F238E27FC236}">
                  <a16:creationId xmlns:a16="http://schemas.microsoft.com/office/drawing/2014/main" id="{9DABC458-3E9A-1E4C-B5DF-D620D3DFA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5936" y="577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https://os2.eu/sites/default/files/styles/project_large/public/supplier_logos/digital.jpg?itok=VvZPk_dC">
              <a:hlinkClick r:id="rId30"/>
              <a:extLst>
                <a:ext uri="{FF2B5EF4-FFF2-40B4-BE49-F238E27FC236}">
                  <a16:creationId xmlns:a16="http://schemas.microsoft.com/office/drawing/2014/main" id="{7C37C140-1E0D-A34E-986F-C81D1201D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2000" y="361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7" descr="https://os2.eu/sites/default/files/styles/project_large/public/supplier_logos/dwarf.jpg?itok=QRWwl9OQ">
              <a:hlinkClick r:id="rId32"/>
              <a:extLst>
                <a:ext uri="{FF2B5EF4-FFF2-40B4-BE49-F238E27FC236}">
                  <a16:creationId xmlns:a16="http://schemas.microsoft.com/office/drawing/2014/main" id="{F59406A1-5E04-9645-85F7-599FCD6EE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6600" y="361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https://os2.eu/sites/default/files/styles/project_large/public/supplier_logos/exformatics_logo_-_300x200_pix.jpg?itok=UFz_OpcD">
              <a:hlinkClick r:id="rId34"/>
              <a:extLst>
                <a:ext uri="{FF2B5EF4-FFF2-40B4-BE49-F238E27FC236}">
                  <a16:creationId xmlns:a16="http://schemas.microsoft.com/office/drawing/2014/main" id="{4C5A2AAB-4EE5-9C43-9DC5-13B2D8C0A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0200" y="397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9" descr="https://os2.eu/sites/default/files/styles/project_large/public/supplier_logos/ffw_logo.png?itok=jdxsHT4d">
              <a:hlinkClick r:id="rId36"/>
              <a:extLst>
                <a:ext uri="{FF2B5EF4-FFF2-40B4-BE49-F238E27FC236}">
                  <a16:creationId xmlns:a16="http://schemas.microsoft.com/office/drawing/2014/main" id="{3CF530B1-F762-804E-93E3-9108CFFE5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9397" y="397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0" descr="https://os2.eu/sites/default/files/styles/project_large/public/supplier_logos/formpipe_logo.png?itok=YZbEYOaR">
              <a:hlinkClick r:id="rId38"/>
              <a:extLst>
                <a:ext uri="{FF2B5EF4-FFF2-40B4-BE49-F238E27FC236}">
                  <a16:creationId xmlns:a16="http://schemas.microsoft.com/office/drawing/2014/main" id="{1F8E6897-DC1A-8549-A8A3-4FC485751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9879" y="397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1" descr="https://os2.eu/sites/default/files/styles/project_large/public/supplier_logos/genau_logo.png?itok=GJNUmCZp">
              <a:hlinkClick r:id="rId40"/>
              <a:extLst>
                <a:ext uri="{FF2B5EF4-FFF2-40B4-BE49-F238E27FC236}">
                  <a16:creationId xmlns:a16="http://schemas.microsoft.com/office/drawing/2014/main" id="{6A8084C5-0AA0-194E-8301-035CD2EE8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3958" y="397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2" descr="https://os2.eu/sites/default/files/styles/project_large/public/supplier_logos/halibut_logo.png?itok=GvVZ2m4f">
              <a:hlinkClick r:id="rId42"/>
              <a:extLst>
                <a:ext uri="{FF2B5EF4-FFF2-40B4-BE49-F238E27FC236}">
                  <a16:creationId xmlns:a16="http://schemas.microsoft.com/office/drawing/2014/main" id="{4FFAFCC9-A781-C044-9473-933686CC4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8400" y="397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3" descr="https://os2.eu/sites/default/files/styles/project_large/public/supplier_logos/headnet.jpg?itok=vZ5WwrSk">
              <a:hlinkClick r:id="rId44"/>
              <a:extLst>
                <a:ext uri="{FF2B5EF4-FFF2-40B4-BE49-F238E27FC236}">
                  <a16:creationId xmlns:a16="http://schemas.microsoft.com/office/drawing/2014/main" id="{8F2A820A-C2A2-F246-B239-79E7F8589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3958" y="433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4" descr="https://os2.eu/sites/default/files/styles/project_large/public/supplier_logos/hose_of_code.jpg?itok=FZwts2T2">
              <a:hlinkClick r:id="rId46"/>
              <a:extLst>
                <a:ext uri="{FF2B5EF4-FFF2-40B4-BE49-F238E27FC236}">
                  <a16:creationId xmlns:a16="http://schemas.microsoft.com/office/drawing/2014/main" id="{3DFFBADE-6820-DD44-BCEB-9F0B8510B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8400" y="433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5" descr="https://os2.eu/sites/default/files/styles/project_large/public/supplier_logos/id_connect_0.png?itok=afj87DCZ">
              <a:hlinkClick r:id="rId48"/>
              <a:extLst>
                <a:ext uri="{FF2B5EF4-FFF2-40B4-BE49-F238E27FC236}">
                  <a16:creationId xmlns:a16="http://schemas.microsoft.com/office/drawing/2014/main" id="{989AC8DF-5135-A34B-B138-B6CF45762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292" y="3301519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6" descr="https://os2.eu/sites/default/files/styles/project_large/public/supplier_logos/inlead.jpg?itok=I9JXvvnE">
              <a:hlinkClick r:id="rId50"/>
              <a:extLst>
                <a:ext uri="{FF2B5EF4-FFF2-40B4-BE49-F238E27FC236}">
                  <a16:creationId xmlns:a16="http://schemas.microsoft.com/office/drawing/2014/main" id="{3677110B-0CCD-F04C-BF45-BF2C84C5C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629" y="469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8" descr="https://os2.eu/sites/default/files/styles/project_large/public/supplier_logos/itminds.jpg?itok=RDad0npX">
              <a:hlinkClick r:id="rId52"/>
              <a:extLst>
                <a:ext uri="{FF2B5EF4-FFF2-40B4-BE49-F238E27FC236}">
                  <a16:creationId xmlns:a16="http://schemas.microsoft.com/office/drawing/2014/main" id="{342146B2-5250-6C41-ADB8-7318F2D40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5800" y="433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9" descr="https://os2.eu/sites/default/files/styles/project_large/public/supplier_logos/cloudvisual-16-9-2.jpg?itok=LwxfbEfI">
              <a:hlinkClick r:id="rId54"/>
              <a:extLst>
                <a:ext uri="{FF2B5EF4-FFF2-40B4-BE49-F238E27FC236}">
                  <a16:creationId xmlns:a16="http://schemas.microsoft.com/office/drawing/2014/main" id="{F8FC9AEC-09F6-294B-B536-0B991323A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1132" y="469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0" descr="https://os2.eu/sites/default/files/styles/project_large/public/supplier_logos/linkfactory.jpg?itok=lKRhx4Be">
              <a:hlinkClick r:id="rId56"/>
              <a:extLst>
                <a:ext uri="{FF2B5EF4-FFF2-40B4-BE49-F238E27FC236}">
                  <a16:creationId xmlns:a16="http://schemas.microsoft.com/office/drawing/2014/main" id="{FAC35FD8-BC0C-734E-83AD-21058F94C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8400" y="469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1" descr="https://os2.eu/sites/default/files/styles/project_large/public/supplier_logos/magenta_logo-1.png?itok=wMtnM_uE">
              <a:hlinkClick r:id="rId58"/>
              <a:extLst>
                <a:ext uri="{FF2B5EF4-FFF2-40B4-BE49-F238E27FC236}">
                  <a16:creationId xmlns:a16="http://schemas.microsoft.com/office/drawing/2014/main" id="{082A6A0C-564C-1B4E-AE30-D786118E0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9232" y="469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2" descr="https://os2.eu/sites/default/files/styles/project_large/public/supplier_logos/mathmagicians.jpg?itok=ie5cJV1q">
              <a:hlinkClick r:id="rId60"/>
              <a:extLst>
                <a:ext uri="{FF2B5EF4-FFF2-40B4-BE49-F238E27FC236}">
                  <a16:creationId xmlns:a16="http://schemas.microsoft.com/office/drawing/2014/main" id="{F10E4590-8474-F244-B7F9-83F4CAC9A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9429" y="505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3" descr="https://os2.eu/sites/default/files/styles/project_large/public/supplier_logos/miracle.jpg?itok=BSji3sQm">
              <a:hlinkClick r:id="rId62"/>
              <a:extLst>
                <a:ext uri="{FF2B5EF4-FFF2-40B4-BE49-F238E27FC236}">
                  <a16:creationId xmlns:a16="http://schemas.microsoft.com/office/drawing/2014/main" id="{964A7F5D-22D3-1E41-B1F1-B2C35756D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5632" y="505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4" descr="https://os2.eu/sites/default/files/styles/project_large/public/supplier_logos/noerskov.jpg?itok=v9ZITeif">
              <a:hlinkClick r:id="rId64"/>
              <a:extLst>
                <a:ext uri="{FF2B5EF4-FFF2-40B4-BE49-F238E27FC236}">
                  <a16:creationId xmlns:a16="http://schemas.microsoft.com/office/drawing/2014/main" id="{4B322138-C1FE-DA44-B019-20CD7E38A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8400" y="541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5" descr="https://os2.eu/sites/default/files/styles/project_large/public/supplier_logos/novicell-logo-tagline-red-rgb-1000_1.png?itok=dXSms6U_">
              <a:hlinkClick r:id="rId66"/>
              <a:extLst>
                <a:ext uri="{FF2B5EF4-FFF2-40B4-BE49-F238E27FC236}">
                  <a16:creationId xmlns:a16="http://schemas.microsoft.com/office/drawing/2014/main" id="{CB6A0005-A291-834E-A41D-69990FAA6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5800" y="5418000"/>
              <a:ext cx="54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6" descr="https://os2.eu/sites/default/files/styles/project_large/public/supplier_logos/optimumit.jpg?itok=eWgF-LFU">
              <a:hlinkClick r:id="rId68"/>
              <a:extLst>
                <a:ext uri="{FF2B5EF4-FFF2-40B4-BE49-F238E27FC236}">
                  <a16:creationId xmlns:a16="http://schemas.microsoft.com/office/drawing/2014/main" id="{45D207B2-785A-DA43-8095-A1B8EB277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5800" y="577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7" descr="https://os2.eu/sites/default/files/styles/project_large/public/supplier_logos/origo.jpg?itok=tUtZq1NP">
              <a:hlinkClick r:id="rId70"/>
              <a:extLst>
                <a:ext uri="{FF2B5EF4-FFF2-40B4-BE49-F238E27FC236}">
                  <a16:creationId xmlns:a16="http://schemas.microsoft.com/office/drawing/2014/main" id="{C4C10466-AE12-144C-8F94-FF77565F2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0368" y="577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8" descr="https://os2.eu/sites/default/files/styles/project_large/public/supplier_logos/os2.png?itok=Difhvjlb">
              <a:hlinkClick r:id="rId72"/>
              <a:extLst>
                <a:ext uri="{FF2B5EF4-FFF2-40B4-BE49-F238E27FC236}">
                  <a16:creationId xmlns:a16="http://schemas.microsoft.com/office/drawing/2014/main" id="{2B60CEBB-C690-C74C-9932-EDC389BE0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6600" y="577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9" descr="https://os2.eu/sites/default/files/styles/project_large/public/supplier_logos/praqma.3x2_logo.png?itok=szSt1hbB">
              <a:hlinkClick r:id="rId74"/>
              <a:extLst>
                <a:ext uri="{FF2B5EF4-FFF2-40B4-BE49-F238E27FC236}">
                  <a16:creationId xmlns:a16="http://schemas.microsoft.com/office/drawing/2014/main" id="{C36BD43D-8734-DE4A-820E-D42FDDCCD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600" y="613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0" descr="https://os2.eu/sites/default/files/styles/project_large/public/supplier_logos/pta_banner.png?itok=DNZ0Y-Vh">
              <a:hlinkClick r:id="rId76"/>
              <a:extLst>
                <a:ext uri="{FF2B5EF4-FFF2-40B4-BE49-F238E27FC236}">
                  <a16:creationId xmlns:a16="http://schemas.microsoft.com/office/drawing/2014/main" id="{4AE733CA-5F74-D644-8BDE-66C6EB019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3000" y="613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1" descr="https://os2.eu/sites/default/files/styles/project_large/public/supplier_logos/redpill.jpg?itok=v0mBD-ot">
              <a:hlinkClick r:id="rId78"/>
              <a:extLst>
                <a:ext uri="{FF2B5EF4-FFF2-40B4-BE49-F238E27FC236}">
                  <a16:creationId xmlns:a16="http://schemas.microsoft.com/office/drawing/2014/main" id="{4B42BA1B-4ECA-9D42-85EA-E820E0748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1932" y="541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2" descr="https://os2.eu/sites/default/files/styles/project_large/public/supplier_logos/reload.jpg?itok=Hk7WVjBv">
              <a:hlinkClick r:id="rId80"/>
              <a:extLst>
                <a:ext uri="{FF2B5EF4-FFF2-40B4-BE49-F238E27FC236}">
                  <a16:creationId xmlns:a16="http://schemas.microsoft.com/office/drawing/2014/main" id="{33675BDE-B935-2243-87EE-322D14646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0200" y="541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3" descr="https://os2.eu/sites/default/files/styles/project_large/public/supplier_logos/septima.jpg?itok=LTdWxK_W">
              <a:hlinkClick r:id="rId82"/>
              <a:extLst>
                <a:ext uri="{FF2B5EF4-FFF2-40B4-BE49-F238E27FC236}">
                  <a16:creationId xmlns:a16="http://schemas.microsoft.com/office/drawing/2014/main" id="{EE10A5B0-8895-8942-AC1D-350F31D3E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6600" y="433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4" descr="https://os2.eu/sites/default/files/styles/project_large/public/supplier_logos/signafilm_logo_1000x1000px.png?itok=MUuhJwFf">
              <a:hlinkClick r:id="rId84"/>
              <a:extLst>
                <a:ext uri="{FF2B5EF4-FFF2-40B4-BE49-F238E27FC236}">
                  <a16:creationId xmlns:a16="http://schemas.microsoft.com/office/drawing/2014/main" id="{9E12A4A4-F948-B848-AB85-990D7176C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2000" y="505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5" descr="https://os2.eu/sites/default/files/styles/project_large/public/supplier_logos/silkeborg_data.jpg?itok=IWl4paYQ">
              <a:hlinkClick r:id="rId86"/>
              <a:extLst>
                <a:ext uri="{FF2B5EF4-FFF2-40B4-BE49-F238E27FC236}">
                  <a16:creationId xmlns:a16="http://schemas.microsoft.com/office/drawing/2014/main" id="{5D10FDC5-8995-BD46-846E-6BACB258CC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5826" y="4701068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6" descr="https://os2.eu/sites/default/files/styles/project_large/public/supplier_logos/os2-logo_0.png?itok=VT0wAgAf">
              <a:hlinkClick r:id="rId88"/>
              <a:extLst>
                <a:ext uri="{FF2B5EF4-FFF2-40B4-BE49-F238E27FC236}">
                  <a16:creationId xmlns:a16="http://schemas.microsoft.com/office/drawing/2014/main" id="{273C039D-EA71-C540-AB87-2586FC7A5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8400" y="613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7" descr="https://os2.eu/sites/default/files/styles/project_large/public/supplier_logos/strongminds_logo.jpg?itok=rpVYvXmA">
              <a:hlinkClick r:id="rId90"/>
              <a:extLst>
                <a:ext uri="{FF2B5EF4-FFF2-40B4-BE49-F238E27FC236}">
                  <a16:creationId xmlns:a16="http://schemas.microsoft.com/office/drawing/2014/main" id="{414DD2BD-AE94-134A-923E-5491333B6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258" y="46992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8" descr="https://os2.eu/sites/default/files/styles/project_large/public/supplier_logos/systematic_0.jpg?itok=83m-J7-c">
              <a:hlinkClick r:id="rId92"/>
              <a:extLst>
                <a:ext uri="{FF2B5EF4-FFF2-40B4-BE49-F238E27FC236}">
                  <a16:creationId xmlns:a16="http://schemas.microsoft.com/office/drawing/2014/main" id="{D95A03D9-A91B-FB48-A1F2-E6E57633A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426" y="5056229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9" descr="https://os2.eu/sites/default/files/styles/project_large/public/supplier_logos/taxon-logo-300x200.png?itok=pWBlgH5O">
              <a:hlinkClick r:id="rId94"/>
              <a:extLst>
                <a:ext uri="{FF2B5EF4-FFF2-40B4-BE49-F238E27FC236}">
                  <a16:creationId xmlns:a16="http://schemas.microsoft.com/office/drawing/2014/main" id="{B517AB71-03FB-6A40-996F-3FAB0B539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0200" y="5413405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0" descr="https://os2.eu/sites/default/files/styles/project_large/public/supplier_logos/utter_0.jpg?itok=Fv77tSbV">
              <a:hlinkClick r:id="rId96"/>
              <a:extLst>
                <a:ext uri="{FF2B5EF4-FFF2-40B4-BE49-F238E27FC236}">
                  <a16:creationId xmlns:a16="http://schemas.microsoft.com/office/drawing/2014/main" id="{1482540C-9FE3-9E47-A0FD-4920E92DD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8400" y="2593703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1" descr="https://os2.eu/sites/default/files/styles/project_large/public/supplier_logos/logo-741x400_5_-_kopi.png?itok=gCd6M_PY">
              <a:hlinkClick r:id="rId98"/>
              <a:extLst>
                <a:ext uri="{FF2B5EF4-FFF2-40B4-BE49-F238E27FC236}">
                  <a16:creationId xmlns:a16="http://schemas.microsoft.com/office/drawing/2014/main" id="{E3821B5F-D0A0-DB4A-AB14-676793C18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2832" y="6138000"/>
              <a:ext cx="54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2" descr="https://os2.eu/sites/default/files/styles/project_large/public/supplier_logos/vkdata.jpg?itok=RIyg2HUz">
              <a:hlinkClick r:id="rId100"/>
              <a:extLst>
                <a:ext uri="{FF2B5EF4-FFF2-40B4-BE49-F238E27FC236}">
                  <a16:creationId xmlns:a16="http://schemas.microsoft.com/office/drawing/2014/main" id="{6AD21E2C-1F42-324E-AD16-A66C6C569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668" y="5779897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3" descr="https://os2.eu/sites/default/files/styles/project_large/public/supplier_logos/wordit.jpg?itok=0DSViVgR">
              <a:hlinkClick r:id="rId102"/>
              <a:extLst>
                <a:ext uri="{FF2B5EF4-FFF2-40B4-BE49-F238E27FC236}">
                  <a16:creationId xmlns:a16="http://schemas.microsoft.com/office/drawing/2014/main" id="{18D0C8A4-1679-5145-B743-784C0ACEC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0200" y="6138000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4" descr="https://os2.eu/sites/default/files/styles/project_large/public/supplier_logos/xebia.jpg?itok=3M9s5Rdm">
              <a:hlinkClick r:id="rId104"/>
              <a:extLst>
                <a:ext uri="{FF2B5EF4-FFF2-40B4-BE49-F238E27FC236}">
                  <a16:creationId xmlns:a16="http://schemas.microsoft.com/office/drawing/2014/main" id="{8FE0A8EA-EB2A-8341-868E-B5D7E12D1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748" y="3973732"/>
              <a:ext cx="5418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2B664B41-EB33-314B-927E-4D2114184B78}"/>
              </a:ext>
            </a:extLst>
          </p:cNvPr>
          <p:cNvSpPr txBox="1">
            <a:spLocks/>
          </p:cNvSpPr>
          <p:nvPr/>
        </p:nvSpPr>
        <p:spPr>
          <a:xfrm>
            <a:off x="695326" y="1927122"/>
            <a:ext cx="4840928" cy="338373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0480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106"/>
              </a:buBlip>
              <a:tabLst/>
              <a:defRPr sz="24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7112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6"/>
              </a:buBlip>
              <a:tabLst/>
              <a:defRPr sz="20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1155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6"/>
              </a:buBlip>
              <a:tabLst/>
              <a:defRPr sz="18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6"/>
              </a:buBlip>
              <a:defRPr sz="16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06"/>
              </a:buBlip>
              <a:defRPr sz="16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Producerer og overleverer produkter</a:t>
            </a:r>
            <a:br>
              <a:rPr lang="da-DK" dirty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til fællesskabet</a:t>
            </a:r>
          </a:p>
          <a:p>
            <a:pPr marL="0" indent="0">
              <a:buNone/>
            </a:pPr>
            <a:endParaRPr lang="da-DK" dirty="0">
              <a:latin typeface="Gill Sans Light" charset="0"/>
              <a:ea typeface="Gill Sans Light" charset="0"/>
              <a:cs typeface="Gill Sans Light" charset="0"/>
            </a:endParaRPr>
          </a:p>
          <a:p>
            <a:pPr marL="0" indent="0"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Leverer udviklingskraft og teknologividen</a:t>
            </a:r>
          </a:p>
          <a:p>
            <a:pPr marL="0" indent="0">
              <a:buNone/>
            </a:pPr>
            <a:endParaRPr lang="da-DK" dirty="0">
              <a:latin typeface="Gill Sans Light" charset="0"/>
              <a:ea typeface="Gill Sans Light" charset="0"/>
              <a:cs typeface="Gill Sans Light" charset="0"/>
            </a:endParaRPr>
          </a:p>
          <a:p>
            <a:pPr marL="0" indent="0"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Leverer implementering, drift og support</a:t>
            </a:r>
          </a:p>
          <a:p>
            <a:pPr marL="0" indent="0">
              <a:buNone/>
            </a:pPr>
            <a:endParaRPr lang="da-DK" dirty="0">
              <a:latin typeface="Gill Sans Light" charset="0"/>
              <a:ea typeface="Gill Sans Light" charset="0"/>
              <a:cs typeface="Gill Sans Light" charset="0"/>
            </a:endParaRPr>
          </a:p>
          <a:p>
            <a:pPr marL="0" indent="0"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Er i aktiv dialog med fællesskabet om nye forretningsmuligheder</a:t>
            </a:r>
          </a:p>
        </p:txBody>
      </p:sp>
    </p:spTree>
    <p:extLst>
      <p:ext uri="{BB962C8B-B14F-4D97-AF65-F5344CB8AC3E}">
        <p14:creationId xmlns:p14="http://schemas.microsoft.com/office/powerpoint/2010/main" val="2639910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839C9-57C7-1640-B4BD-2F28C742A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Samarbejde med andre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B423B-FDCB-EE48-BD47-0646B01FA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75" y="1720645"/>
            <a:ext cx="5399325" cy="422930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dirty="0"/>
              <a:t>KL har observatørpost i styregrupper:</a:t>
            </a:r>
            <a:br>
              <a:rPr lang="da-DK" dirty="0"/>
            </a:br>
            <a:r>
              <a:rPr lang="da-DK" dirty="0"/>
              <a:t>OS2kravmotor, OS2autoproces, OS2kle</a:t>
            </a:r>
          </a:p>
          <a:p>
            <a:pPr marL="444500" lvl="1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KOMBIT har engageret sig i kravredaktionen for OS2kravmotor og deltager i arkitekturgruppen for OS2rollekatalog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Løbende dialog med Digitaliseringsstyrelsen i projekter som OS2klassifikation og OS2kravmotor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Regionerne Nord tilsluttet OS2autoproces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3K og DIGIT bruger OS2 strategisk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DSD kommuner er aktive i flere OS2-projekter</a:t>
            </a:r>
          </a:p>
        </p:txBody>
      </p:sp>
      <p:pic>
        <p:nvPicPr>
          <p:cNvPr id="1026" name="Picture 2" descr="Clients - Liveworkstudio">
            <a:extLst>
              <a:ext uri="{FF2B5EF4-FFF2-40B4-BE49-F238E27FC236}">
                <a16:creationId xmlns:a16="http://schemas.microsoft.com/office/drawing/2014/main" id="{A5892178-6208-BF43-A6C6-15FAF2251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618" b="28506"/>
          <a:stretch/>
        </p:blipFill>
        <p:spPr bwMode="auto">
          <a:xfrm>
            <a:off x="8714854" y="1377612"/>
            <a:ext cx="2739822" cy="88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kl.dk/media/16809/kl-logo-blaa-rgb.png">
            <a:extLst>
              <a:ext uri="{FF2B5EF4-FFF2-40B4-BE49-F238E27FC236}">
                <a16:creationId xmlns:a16="http://schemas.microsoft.com/office/drawing/2014/main" id="{241CFE78-25D7-0543-8DBE-28FFC038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8413" y="2605529"/>
            <a:ext cx="1634201" cy="9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kombit.dk/sites/default/files/Kombit_logo_RGB.jpg">
            <a:extLst>
              <a:ext uri="{FF2B5EF4-FFF2-40B4-BE49-F238E27FC236}">
                <a16:creationId xmlns:a16="http://schemas.microsoft.com/office/drawing/2014/main" id="{13F9952B-59CD-7447-B6CB-C4367910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0720" y="4097735"/>
            <a:ext cx="2062866" cy="38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HF Group | Wireless Communication Specialists – Danske ...">
            <a:extLst>
              <a:ext uri="{FF2B5EF4-FFF2-40B4-BE49-F238E27FC236}">
                <a16:creationId xmlns:a16="http://schemas.microsoft.com/office/drawing/2014/main" id="{632656B5-D79F-7A45-B3DA-86E0372D4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9047" y="1320836"/>
            <a:ext cx="1400880" cy="24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gitaliseringsforening Sjælland (DIGIT)">
            <a:extLst>
              <a:ext uri="{FF2B5EF4-FFF2-40B4-BE49-F238E27FC236}">
                <a16:creationId xmlns:a16="http://schemas.microsoft.com/office/drawing/2014/main" id="{02E0B50C-B83D-4349-9B02-FB8F7CB7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3465" y="4271903"/>
            <a:ext cx="20955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4FD61A-3177-BB4A-A7A2-467020014155}"/>
              </a:ext>
            </a:extLst>
          </p:cNvPr>
          <p:cNvSpPr txBox="1"/>
          <p:nvPr/>
        </p:nvSpPr>
        <p:spPr>
          <a:xfrm>
            <a:off x="9819943" y="5337712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>
                <a:latin typeface="Montserrat" panose="02000505000000020004" pitchFamily="2" charset="77"/>
              </a:rPr>
              <a:t>3K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053A77A-D1A7-EA4D-A67C-80EA9C4B2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976" y="5164390"/>
            <a:ext cx="1446489" cy="7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93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da-DK" dirty="0"/>
              <a:t>Professionalisering</a:t>
            </a:r>
            <a:endParaRPr lang="da-DK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000" y="2004725"/>
            <a:ext cx="9000000" cy="1505238"/>
          </a:xfrm>
        </p:spPr>
        <p:txBody>
          <a:bodyPr/>
          <a:lstStyle/>
          <a:p>
            <a:r>
              <a:rPr lang="da-DK" dirty="0"/>
              <a:t>Ikke revolution – men 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D02E3-3C1B-E841-8D00-19B68A3B0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86" y="3239750"/>
            <a:ext cx="9706227" cy="24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7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82210"/>
            <a:ext cx="9757800" cy="1968256"/>
          </a:xfrm>
        </p:spPr>
        <p:txBody>
          <a:bodyPr>
            <a:normAutofit lnSpcReduction="10000"/>
          </a:bodyPr>
          <a:lstStyle/>
          <a:p>
            <a:pPr algn="l"/>
            <a:r>
              <a:rPr lang="da-DK" dirty="0"/>
              <a:t>Det forberedende arbejde bestod af tre workshops:</a:t>
            </a:r>
            <a:br>
              <a:rPr lang="da-DK" dirty="0"/>
            </a:br>
            <a:endParaRPr lang="da-DK" dirty="0"/>
          </a:p>
          <a:p>
            <a:pPr marL="342900" indent="-342900" algn="l">
              <a:buBlip>
                <a:blip r:embed="rId2"/>
              </a:buBlip>
            </a:pPr>
            <a:r>
              <a:rPr lang="da-DK" dirty="0"/>
              <a:t>Projekt/ produktniveau</a:t>
            </a:r>
          </a:p>
          <a:p>
            <a:pPr marL="342900" indent="-342900" algn="l">
              <a:buBlip>
                <a:blip r:embed="rId2"/>
              </a:buBlip>
            </a:pPr>
            <a:r>
              <a:rPr lang="da-DK" dirty="0"/>
              <a:t>Porteføljestyring</a:t>
            </a:r>
          </a:p>
          <a:p>
            <a:pPr marL="342900" indent="-342900" algn="l">
              <a:buBlip>
                <a:blip r:embed="rId2"/>
              </a:buBlip>
            </a:pPr>
            <a:r>
              <a:rPr lang="da-DK" dirty="0" err="1"/>
              <a:t>Governance</a:t>
            </a:r>
            <a:endParaRPr lang="da-DK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14169473"/>
              </p:ext>
            </p:extLst>
          </p:nvPr>
        </p:nvGraphicFramePr>
        <p:xfrm>
          <a:off x="838200" y="1052513"/>
          <a:ext cx="10515600" cy="2829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2782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OS2s organisering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52AAD5-2E2F-F843-B41B-BE20256B8B97}"/>
              </a:ext>
            </a:extLst>
          </p:cNvPr>
          <p:cNvGrpSpPr/>
          <p:nvPr/>
        </p:nvGrpSpPr>
        <p:grpSpPr>
          <a:xfrm>
            <a:off x="3286082" y="1481547"/>
            <a:ext cx="5569612" cy="5006234"/>
            <a:chOff x="3286082" y="1481547"/>
            <a:chExt cx="5569612" cy="50062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Oval 17"/>
            <p:cNvSpPr/>
            <p:nvPr/>
          </p:nvSpPr>
          <p:spPr>
            <a:xfrm>
              <a:off x="8113325" y="3034786"/>
              <a:ext cx="261771" cy="26216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4893931" y="2739057"/>
              <a:ext cx="189807" cy="18978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4325926" y="2164786"/>
              <a:ext cx="189807" cy="18978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2" name="Oval 21"/>
            <p:cNvSpPr/>
            <p:nvPr/>
          </p:nvSpPr>
          <p:spPr>
            <a:xfrm>
              <a:off x="6843547" y="5292314"/>
              <a:ext cx="261771" cy="26216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7616055" y="1968125"/>
              <a:ext cx="189807" cy="18978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7883470" y="3548060"/>
              <a:ext cx="189807" cy="18978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6432871" y="1551199"/>
              <a:ext cx="261771" cy="26216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5604531" y="3093490"/>
              <a:ext cx="261771" cy="26216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/>
          </p:nvSpPr>
          <p:spPr>
            <a:xfrm>
              <a:off x="3738345" y="3591809"/>
              <a:ext cx="189807" cy="18978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28" name="Oval 27"/>
            <p:cNvSpPr/>
            <p:nvPr/>
          </p:nvSpPr>
          <p:spPr>
            <a:xfrm>
              <a:off x="7890479" y="3947224"/>
              <a:ext cx="189807" cy="18978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28"/>
            <p:cNvSpPr/>
            <p:nvPr/>
          </p:nvSpPr>
          <p:spPr>
            <a:xfrm>
              <a:off x="4660342" y="3129680"/>
              <a:ext cx="189807" cy="18978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Oval 29"/>
            <p:cNvSpPr/>
            <p:nvPr/>
          </p:nvSpPr>
          <p:spPr>
            <a:xfrm>
              <a:off x="4136119" y="3481157"/>
              <a:ext cx="189807" cy="18978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30"/>
            <p:cNvSpPr/>
            <p:nvPr/>
          </p:nvSpPr>
          <p:spPr>
            <a:xfrm>
              <a:off x="4468953" y="2574247"/>
              <a:ext cx="189807" cy="18978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31"/>
            <p:cNvSpPr/>
            <p:nvPr/>
          </p:nvSpPr>
          <p:spPr>
            <a:xfrm>
              <a:off x="5137232" y="3034786"/>
              <a:ext cx="189807" cy="189788"/>
            </a:xfrm>
            <a:prstGeom prst="ellipse">
              <a:avLst/>
            </a:prstGeom>
            <a:solidFill>
              <a:srgbClr val="A2A2A2">
                <a:alpha val="80000"/>
              </a:srgbClr>
            </a:solidFill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3681761" y="3183372"/>
              <a:ext cx="3304409" cy="3304409"/>
            </a:xfrm>
            <a:custGeom>
              <a:avLst/>
              <a:gdLst>
                <a:gd name="connsiteX0" fmla="*/ 0 w 953493"/>
                <a:gd name="connsiteY0" fmla="*/ 465362 h 930724"/>
                <a:gd name="connsiteX1" fmla="*/ 476747 w 953493"/>
                <a:gd name="connsiteY1" fmla="*/ 0 h 930724"/>
                <a:gd name="connsiteX2" fmla="*/ 953494 w 953493"/>
                <a:gd name="connsiteY2" fmla="*/ 465362 h 930724"/>
                <a:gd name="connsiteX3" fmla="*/ 476747 w 953493"/>
                <a:gd name="connsiteY3" fmla="*/ 930724 h 930724"/>
                <a:gd name="connsiteX4" fmla="*/ 0 w 953493"/>
                <a:gd name="connsiteY4" fmla="*/ 465362 h 9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3493" h="930724">
                  <a:moveTo>
                    <a:pt x="0" y="465362"/>
                  </a:moveTo>
                  <a:cubicBezTo>
                    <a:pt x="0" y="208350"/>
                    <a:pt x="213447" y="0"/>
                    <a:pt x="476747" y="0"/>
                  </a:cubicBezTo>
                  <a:cubicBezTo>
                    <a:pt x="740047" y="0"/>
                    <a:pt x="953494" y="208350"/>
                    <a:pt x="953494" y="465362"/>
                  </a:cubicBezTo>
                  <a:cubicBezTo>
                    <a:pt x="953494" y="722374"/>
                    <a:pt x="740047" y="930724"/>
                    <a:pt x="476747" y="930724"/>
                  </a:cubicBezTo>
                  <a:cubicBezTo>
                    <a:pt x="213447" y="930724"/>
                    <a:pt x="0" y="722374"/>
                    <a:pt x="0" y="465362"/>
                  </a:cubicBezTo>
                  <a:close/>
                </a:path>
              </a:pathLst>
            </a:custGeom>
            <a:solidFill>
              <a:srgbClr val="62ABAF">
                <a:alpha val="80000"/>
              </a:srgb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3926" tIns="170591" rIns="173926" bIns="170591" numCol="1" spcCol="1270" anchor="t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a-DK" sz="1200" kern="1200" dirty="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0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Produkter og </a:t>
              </a:r>
              <a:br>
                <a:rPr lang="da-DK" sz="20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</a:br>
              <a:r>
                <a:rPr lang="da-DK" sz="20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Projekter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4966170" y="4301775"/>
              <a:ext cx="1283912" cy="1283912"/>
            </a:xfrm>
            <a:custGeom>
              <a:avLst/>
              <a:gdLst>
                <a:gd name="connsiteX0" fmla="*/ 0 w 818997"/>
                <a:gd name="connsiteY0" fmla="*/ 409546 h 819091"/>
                <a:gd name="connsiteX1" fmla="*/ 409499 w 818997"/>
                <a:gd name="connsiteY1" fmla="*/ 0 h 819091"/>
                <a:gd name="connsiteX2" fmla="*/ 818998 w 818997"/>
                <a:gd name="connsiteY2" fmla="*/ 409546 h 819091"/>
                <a:gd name="connsiteX3" fmla="*/ 409499 w 818997"/>
                <a:gd name="connsiteY3" fmla="*/ 819092 h 819091"/>
                <a:gd name="connsiteX4" fmla="*/ 0 w 818997"/>
                <a:gd name="connsiteY4" fmla="*/ 409546 h 81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7" h="819091">
                  <a:moveTo>
                    <a:pt x="0" y="409546"/>
                  </a:moveTo>
                  <a:cubicBezTo>
                    <a:pt x="0" y="183360"/>
                    <a:pt x="183339" y="0"/>
                    <a:pt x="409499" y="0"/>
                  </a:cubicBezTo>
                  <a:cubicBezTo>
                    <a:pt x="635659" y="0"/>
                    <a:pt x="818998" y="183360"/>
                    <a:pt x="818998" y="409546"/>
                  </a:cubicBezTo>
                  <a:cubicBezTo>
                    <a:pt x="818998" y="635732"/>
                    <a:pt x="635659" y="819092"/>
                    <a:pt x="409499" y="819092"/>
                  </a:cubicBezTo>
                  <a:cubicBezTo>
                    <a:pt x="183339" y="819092"/>
                    <a:pt x="0" y="635732"/>
                    <a:pt x="0" y="409546"/>
                  </a:cubicBezTo>
                  <a:close/>
                </a:path>
              </a:pathLst>
            </a:custGeom>
            <a:solidFill>
              <a:srgbClr val="81DDE2">
                <a:alpha val="80000"/>
              </a:srgb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799" tIns="142813" rIns="142799" bIns="142813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0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Koordinations-</a:t>
              </a:r>
              <a:br>
                <a:rPr lang="da-DK" sz="10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</a:br>
              <a:r>
                <a:rPr lang="da-DK" sz="10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gruppe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978475" y="4156039"/>
              <a:ext cx="1096812" cy="1096812"/>
            </a:xfrm>
            <a:custGeom>
              <a:avLst/>
              <a:gdLst>
                <a:gd name="connsiteX0" fmla="*/ 0 w 818997"/>
                <a:gd name="connsiteY0" fmla="*/ 409546 h 819091"/>
                <a:gd name="connsiteX1" fmla="*/ 409499 w 818997"/>
                <a:gd name="connsiteY1" fmla="*/ 0 h 819091"/>
                <a:gd name="connsiteX2" fmla="*/ 818998 w 818997"/>
                <a:gd name="connsiteY2" fmla="*/ 409546 h 819091"/>
                <a:gd name="connsiteX3" fmla="*/ 409499 w 818997"/>
                <a:gd name="connsiteY3" fmla="*/ 819092 h 819091"/>
                <a:gd name="connsiteX4" fmla="*/ 0 w 818997"/>
                <a:gd name="connsiteY4" fmla="*/ 409546 h 81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7" h="819091">
                  <a:moveTo>
                    <a:pt x="0" y="409546"/>
                  </a:moveTo>
                  <a:cubicBezTo>
                    <a:pt x="0" y="183360"/>
                    <a:pt x="183339" y="0"/>
                    <a:pt x="409499" y="0"/>
                  </a:cubicBezTo>
                  <a:cubicBezTo>
                    <a:pt x="635659" y="0"/>
                    <a:pt x="818998" y="183360"/>
                    <a:pt x="818998" y="409546"/>
                  </a:cubicBezTo>
                  <a:cubicBezTo>
                    <a:pt x="818998" y="635732"/>
                    <a:pt x="635659" y="819092"/>
                    <a:pt x="409499" y="819092"/>
                  </a:cubicBezTo>
                  <a:cubicBezTo>
                    <a:pt x="183339" y="819092"/>
                    <a:pt x="0" y="635732"/>
                    <a:pt x="0" y="409546"/>
                  </a:cubicBezTo>
                  <a:close/>
                </a:path>
              </a:pathLst>
            </a:custGeom>
            <a:solidFill>
              <a:srgbClr val="81DDE2">
                <a:alpha val="80000"/>
              </a:srgb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799" tIns="142813" rIns="142799" bIns="142813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000" kern="120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Styregruppe</a:t>
              </a:r>
              <a:endParaRPr lang="da-DK" sz="1000" kern="1200" dirty="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907197" y="5233797"/>
              <a:ext cx="1104589" cy="1104589"/>
            </a:xfrm>
            <a:custGeom>
              <a:avLst/>
              <a:gdLst>
                <a:gd name="connsiteX0" fmla="*/ 0 w 968022"/>
                <a:gd name="connsiteY0" fmla="*/ 410799 h 821597"/>
                <a:gd name="connsiteX1" fmla="*/ 484011 w 968022"/>
                <a:gd name="connsiteY1" fmla="*/ 0 h 821597"/>
                <a:gd name="connsiteX2" fmla="*/ 968022 w 968022"/>
                <a:gd name="connsiteY2" fmla="*/ 410799 h 821597"/>
                <a:gd name="connsiteX3" fmla="*/ 484011 w 968022"/>
                <a:gd name="connsiteY3" fmla="*/ 821598 h 821597"/>
                <a:gd name="connsiteX4" fmla="*/ 0 w 968022"/>
                <a:gd name="connsiteY4" fmla="*/ 410799 h 8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022" h="821597">
                  <a:moveTo>
                    <a:pt x="0" y="410799"/>
                  </a:moveTo>
                  <a:cubicBezTo>
                    <a:pt x="0" y="183921"/>
                    <a:pt x="216699" y="0"/>
                    <a:pt x="484011" y="0"/>
                  </a:cubicBezTo>
                  <a:cubicBezTo>
                    <a:pt x="751323" y="0"/>
                    <a:pt x="968022" y="183921"/>
                    <a:pt x="968022" y="410799"/>
                  </a:cubicBezTo>
                  <a:cubicBezTo>
                    <a:pt x="968022" y="637677"/>
                    <a:pt x="751323" y="821598"/>
                    <a:pt x="484011" y="821598"/>
                  </a:cubicBezTo>
                  <a:cubicBezTo>
                    <a:pt x="216699" y="821598"/>
                    <a:pt x="0" y="637677"/>
                    <a:pt x="0" y="410799"/>
                  </a:cubicBezTo>
                  <a:close/>
                </a:path>
              </a:pathLst>
            </a:custGeom>
            <a:solidFill>
              <a:srgbClr val="81DDE2">
                <a:alpha val="80000"/>
              </a:srgb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6054" tIns="154610" rIns="176054" bIns="15461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000" kern="120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Faggrupper</a:t>
              </a:r>
              <a:endParaRPr lang="da-DK" sz="1000" kern="1200" dirty="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65836" y="1481547"/>
              <a:ext cx="1440000" cy="1440000"/>
            </a:xfrm>
            <a:custGeom>
              <a:avLst/>
              <a:gdLst>
                <a:gd name="connsiteX0" fmla="*/ 0 w 1189659"/>
                <a:gd name="connsiteY0" fmla="*/ 548287 h 1096574"/>
                <a:gd name="connsiteX1" fmla="*/ 594830 w 1189659"/>
                <a:gd name="connsiteY1" fmla="*/ 0 h 1096574"/>
                <a:gd name="connsiteX2" fmla="*/ 1189660 w 1189659"/>
                <a:gd name="connsiteY2" fmla="*/ 548287 h 1096574"/>
                <a:gd name="connsiteX3" fmla="*/ 594830 w 1189659"/>
                <a:gd name="connsiteY3" fmla="*/ 1096574 h 1096574"/>
                <a:gd name="connsiteX4" fmla="*/ 0 w 1189659"/>
                <a:gd name="connsiteY4" fmla="*/ 548287 h 109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659" h="1096574">
                  <a:moveTo>
                    <a:pt x="0" y="548287"/>
                  </a:moveTo>
                  <a:cubicBezTo>
                    <a:pt x="0" y="245476"/>
                    <a:pt x="266314" y="0"/>
                    <a:pt x="594830" y="0"/>
                  </a:cubicBezTo>
                  <a:cubicBezTo>
                    <a:pt x="923346" y="0"/>
                    <a:pt x="1189660" y="245476"/>
                    <a:pt x="1189660" y="548287"/>
                  </a:cubicBezTo>
                  <a:cubicBezTo>
                    <a:pt x="1189660" y="851098"/>
                    <a:pt x="923346" y="1096574"/>
                    <a:pt x="594830" y="1096574"/>
                  </a:cubicBezTo>
                  <a:cubicBezTo>
                    <a:pt x="266314" y="1096574"/>
                    <a:pt x="0" y="851098"/>
                    <a:pt x="0" y="548287"/>
                  </a:cubicBezTo>
                  <a:close/>
                </a:path>
              </a:pathLst>
            </a:custGeom>
            <a:solidFill>
              <a:srgbClr val="78CDD1">
                <a:alpha val="80000"/>
              </a:srgb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132" tIns="202500" rIns="216132" bIns="20250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3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Bestyrelsen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739694" y="1730558"/>
              <a:ext cx="1116000" cy="1116000"/>
            </a:xfrm>
            <a:custGeom>
              <a:avLst/>
              <a:gdLst>
                <a:gd name="connsiteX0" fmla="*/ 0 w 968022"/>
                <a:gd name="connsiteY0" fmla="*/ 410799 h 821597"/>
                <a:gd name="connsiteX1" fmla="*/ 484011 w 968022"/>
                <a:gd name="connsiteY1" fmla="*/ 0 h 821597"/>
                <a:gd name="connsiteX2" fmla="*/ 968022 w 968022"/>
                <a:gd name="connsiteY2" fmla="*/ 410799 h 821597"/>
                <a:gd name="connsiteX3" fmla="*/ 484011 w 968022"/>
                <a:gd name="connsiteY3" fmla="*/ 821598 h 821597"/>
                <a:gd name="connsiteX4" fmla="*/ 0 w 968022"/>
                <a:gd name="connsiteY4" fmla="*/ 410799 h 8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022" h="821597">
                  <a:moveTo>
                    <a:pt x="0" y="410799"/>
                  </a:moveTo>
                  <a:cubicBezTo>
                    <a:pt x="0" y="183921"/>
                    <a:pt x="216699" y="0"/>
                    <a:pt x="484011" y="0"/>
                  </a:cubicBezTo>
                  <a:cubicBezTo>
                    <a:pt x="751323" y="0"/>
                    <a:pt x="968022" y="183921"/>
                    <a:pt x="968022" y="410799"/>
                  </a:cubicBezTo>
                  <a:cubicBezTo>
                    <a:pt x="968022" y="637677"/>
                    <a:pt x="751323" y="821598"/>
                    <a:pt x="484011" y="821598"/>
                  </a:cubicBezTo>
                  <a:cubicBezTo>
                    <a:pt x="216699" y="821598"/>
                    <a:pt x="0" y="637677"/>
                    <a:pt x="0" y="410799"/>
                  </a:cubicBezTo>
                  <a:close/>
                </a:path>
              </a:pathLst>
            </a:custGeom>
            <a:solidFill>
              <a:srgbClr val="81DDE2">
                <a:alpha val="80000"/>
              </a:srgb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6054" tIns="154610" rIns="176054" bIns="15461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0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Fagudvalg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442771" y="3592289"/>
              <a:ext cx="1581906" cy="1581906"/>
            </a:xfrm>
            <a:custGeom>
              <a:avLst/>
              <a:gdLst>
                <a:gd name="connsiteX0" fmla="*/ 0 w 968022"/>
                <a:gd name="connsiteY0" fmla="*/ 410799 h 821597"/>
                <a:gd name="connsiteX1" fmla="*/ 484011 w 968022"/>
                <a:gd name="connsiteY1" fmla="*/ 0 h 821597"/>
                <a:gd name="connsiteX2" fmla="*/ 968022 w 968022"/>
                <a:gd name="connsiteY2" fmla="*/ 410799 h 821597"/>
                <a:gd name="connsiteX3" fmla="*/ 484011 w 968022"/>
                <a:gd name="connsiteY3" fmla="*/ 821598 h 821597"/>
                <a:gd name="connsiteX4" fmla="*/ 0 w 968022"/>
                <a:gd name="connsiteY4" fmla="*/ 410799 h 8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022" h="821597">
                  <a:moveTo>
                    <a:pt x="0" y="410799"/>
                  </a:moveTo>
                  <a:cubicBezTo>
                    <a:pt x="0" y="183921"/>
                    <a:pt x="216699" y="0"/>
                    <a:pt x="484011" y="0"/>
                  </a:cubicBezTo>
                  <a:cubicBezTo>
                    <a:pt x="751323" y="0"/>
                    <a:pt x="968022" y="183921"/>
                    <a:pt x="968022" y="410799"/>
                  </a:cubicBezTo>
                  <a:cubicBezTo>
                    <a:pt x="968022" y="637677"/>
                    <a:pt x="751323" y="821598"/>
                    <a:pt x="484011" y="821598"/>
                  </a:cubicBezTo>
                  <a:cubicBezTo>
                    <a:pt x="216699" y="821598"/>
                    <a:pt x="0" y="637677"/>
                    <a:pt x="0" y="410799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8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4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Leverandørerne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875219" y="1825467"/>
              <a:ext cx="2107928" cy="2107927"/>
            </a:xfrm>
            <a:custGeom>
              <a:avLst/>
              <a:gdLst>
                <a:gd name="connsiteX0" fmla="*/ 0 w 2014437"/>
                <a:gd name="connsiteY0" fmla="*/ 1007392 h 2014783"/>
                <a:gd name="connsiteX1" fmla="*/ 1007219 w 2014437"/>
                <a:gd name="connsiteY1" fmla="*/ 0 h 2014783"/>
                <a:gd name="connsiteX2" fmla="*/ 2014438 w 2014437"/>
                <a:gd name="connsiteY2" fmla="*/ 1007392 h 2014783"/>
                <a:gd name="connsiteX3" fmla="*/ 1007219 w 2014437"/>
                <a:gd name="connsiteY3" fmla="*/ 2014784 h 2014783"/>
                <a:gd name="connsiteX4" fmla="*/ 0 w 2014437"/>
                <a:gd name="connsiteY4" fmla="*/ 1007392 h 201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437" h="2014783">
                  <a:moveTo>
                    <a:pt x="0" y="1007392"/>
                  </a:moveTo>
                  <a:cubicBezTo>
                    <a:pt x="0" y="451025"/>
                    <a:pt x="450947" y="0"/>
                    <a:pt x="1007219" y="0"/>
                  </a:cubicBezTo>
                  <a:cubicBezTo>
                    <a:pt x="1563491" y="0"/>
                    <a:pt x="2014438" y="451025"/>
                    <a:pt x="2014438" y="1007392"/>
                  </a:cubicBezTo>
                  <a:cubicBezTo>
                    <a:pt x="2014438" y="1563759"/>
                    <a:pt x="1563491" y="2014784"/>
                    <a:pt x="1007219" y="2014784"/>
                  </a:cubicBezTo>
                  <a:cubicBezTo>
                    <a:pt x="450947" y="2014784"/>
                    <a:pt x="0" y="1563759"/>
                    <a:pt x="0" y="1007392"/>
                  </a:cubicBezTo>
                  <a:close/>
                </a:path>
              </a:pathLst>
            </a:custGeom>
            <a:solidFill>
              <a:srgbClr val="78CDD1">
                <a:alpha val="80000"/>
              </a:srgb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0727" tIns="340778" rIns="340727" bIns="34077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6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Sekretariatet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3286082" y="2266311"/>
              <a:ext cx="1053157" cy="1053157"/>
            </a:xfrm>
            <a:custGeom>
              <a:avLst/>
              <a:gdLst>
                <a:gd name="connsiteX0" fmla="*/ 0 w 968022"/>
                <a:gd name="connsiteY0" fmla="*/ 410799 h 821597"/>
                <a:gd name="connsiteX1" fmla="*/ 484011 w 968022"/>
                <a:gd name="connsiteY1" fmla="*/ 0 h 821597"/>
                <a:gd name="connsiteX2" fmla="*/ 968022 w 968022"/>
                <a:gd name="connsiteY2" fmla="*/ 410799 h 821597"/>
                <a:gd name="connsiteX3" fmla="*/ 484011 w 968022"/>
                <a:gd name="connsiteY3" fmla="*/ 821598 h 821597"/>
                <a:gd name="connsiteX4" fmla="*/ 0 w 968022"/>
                <a:gd name="connsiteY4" fmla="*/ 410799 h 8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022" h="821597">
                  <a:moveTo>
                    <a:pt x="0" y="410799"/>
                  </a:moveTo>
                  <a:cubicBezTo>
                    <a:pt x="0" y="183921"/>
                    <a:pt x="216699" y="0"/>
                    <a:pt x="484011" y="0"/>
                  </a:cubicBezTo>
                  <a:cubicBezTo>
                    <a:pt x="751323" y="0"/>
                    <a:pt x="968022" y="183921"/>
                    <a:pt x="968022" y="410799"/>
                  </a:cubicBezTo>
                  <a:cubicBezTo>
                    <a:pt x="968022" y="637677"/>
                    <a:pt x="751323" y="821598"/>
                    <a:pt x="484011" y="821598"/>
                  </a:cubicBezTo>
                  <a:cubicBezTo>
                    <a:pt x="216699" y="821598"/>
                    <a:pt x="0" y="637677"/>
                    <a:pt x="0" y="410799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8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00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Andre interessenter</a:t>
              </a:r>
              <a:endParaRPr lang="da-DK" sz="1000" kern="1200" dirty="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245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Bestyrelsen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83822E3-4A2F-4445-8E8E-951573BD5799}"/>
              </a:ext>
            </a:extLst>
          </p:cNvPr>
          <p:cNvSpPr txBox="1">
            <a:spLocks/>
          </p:cNvSpPr>
          <p:nvPr/>
        </p:nvSpPr>
        <p:spPr>
          <a:xfrm>
            <a:off x="695325" y="1830234"/>
            <a:ext cx="5400675" cy="4246101"/>
          </a:xfrm>
          <a:prstGeom prst="rect">
            <a:avLst/>
          </a:prstGeom>
        </p:spPr>
        <p:txBody>
          <a:bodyPr vert="horz" lIns="91440" tIns="45720" rIns="91440" bIns="45720" numCol="2" spcCol="540000" rtlCol="0">
            <a:normAutofit/>
          </a:bodyPr>
          <a:lstStyle>
            <a:lvl1pPr marL="30480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7112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/>
              <a:defRPr sz="20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1155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/>
              <a:defRPr sz="18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b="1" dirty="0"/>
              <a:t>Michel van der Linden</a:t>
            </a:r>
            <a:r>
              <a:rPr lang="da-DK" sz="1600" dirty="0"/>
              <a:t> (Formand)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dirty="0"/>
              <a:t>Direktør, Kalundborg Kommune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da-DK" sz="1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b="1" dirty="0"/>
              <a:t>Jens Kjellerup</a:t>
            </a:r>
            <a:endParaRPr lang="da-DK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dirty="0"/>
              <a:t>Sekretariatschef digitaliseringssekretariatet, Ballerup Kommune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da-DK" sz="1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b="1" dirty="0"/>
              <a:t>Søren Ladefoged</a:t>
            </a:r>
            <a:endParaRPr lang="da-DK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dirty="0"/>
              <a:t>Centerchef, Hvidovre Kommune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da-DK" sz="1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da-DK" sz="1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da-DK" sz="1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da-DK" sz="1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b="1" dirty="0"/>
              <a:t>Henrik Brix</a:t>
            </a:r>
            <a:endParaRPr lang="da-DK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dirty="0"/>
              <a:t>IT- og digitaliseringschef, Favrskov Kommune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da-DK" sz="1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b="1" dirty="0"/>
              <a:t>Leon Johansen</a:t>
            </a:r>
            <a:endParaRPr lang="da-DK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dirty="0"/>
              <a:t>IT forretningsudvikler, SKI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da-DK" sz="1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b="1" dirty="0"/>
              <a:t>Bo Fristed</a:t>
            </a:r>
            <a:endParaRPr lang="da-DK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da-DK" sz="1600" dirty="0"/>
              <a:t>CIO, Aarhus Kommune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33802-322A-1D41-AA0C-649C2EF94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203" y="3027680"/>
            <a:ext cx="7416892" cy="38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1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Sekretariatet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6153" y="1938184"/>
            <a:ext cx="6843253" cy="4011766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a-DK" b="1" dirty="0"/>
              <a:t>Rasmus Frey</a:t>
            </a:r>
            <a:endParaRPr lang="da-DK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a-DK" dirty="0"/>
              <a:t>Sekretariatschef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a-DK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a-DK" sz="1600" dirty="0" err="1"/>
              <a:t>rafr@aarhus.dk</a:t>
            </a:r>
            <a:br>
              <a:rPr lang="da-DK" sz="1600" dirty="0"/>
            </a:br>
            <a:r>
              <a:rPr lang="da-DK" sz="1600" dirty="0"/>
              <a:t>31 15 45 25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a-DK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a-DK" b="1" dirty="0"/>
              <a:t>Charlotte </a:t>
            </a:r>
            <a:r>
              <a:rPr lang="da-DK" b="1" dirty="0" err="1"/>
              <a:t>Heikendorf</a:t>
            </a:r>
            <a:endParaRPr lang="da-DK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a-DK" dirty="0"/>
              <a:t>Kommunikations- og projektkoordinator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a-DK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a-DK" sz="1600" dirty="0" err="1"/>
              <a:t>chaeh@aarhus.dk</a:t>
            </a:r>
            <a:br>
              <a:rPr lang="da-DK" sz="1600" dirty="0"/>
            </a:br>
            <a:r>
              <a:rPr lang="da-DK" sz="1600" dirty="0"/>
              <a:t>41 84 86 31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98" y="1938184"/>
            <a:ext cx="2296754" cy="1837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98B7F5-C6FD-D84C-8EEC-071ADDD1C1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4038023"/>
            <a:ext cx="2298577" cy="191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8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77157"/>
            <a:ext cx="5813853" cy="337221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dirty="0"/>
              <a:t>Baggrund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Hvorfor OS2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Organisering og produktniveauer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Mulighederne med OS2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F6E62-3314-E640-A640-0062756B1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2344">
            <a:off x="7292324" y="1490506"/>
            <a:ext cx="3070882" cy="387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08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Sekretariatet</a:t>
            </a:r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>
          <a:xfrm>
            <a:off x="696675" y="1720645"/>
            <a:ext cx="5993932" cy="422930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da-DK" dirty="0"/>
              <a:t>Bindeleddet i OS2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Operationel ansvarlig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Koordination mellem projekter / produkter og bestyrelsen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Leverandørdialog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Styre projekt- og produktporteføljerne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Styring af governancemodel og skabeloner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Kommunikation til medlemmer og interessenter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Og meget meget mere </a:t>
            </a:r>
            <a:r>
              <a:rPr lang="mr-IN" dirty="0"/>
              <a:t>…</a:t>
            </a:r>
            <a:endParaRPr lang="da-DK" dirty="0"/>
          </a:p>
        </p:txBody>
      </p:sp>
      <p:grpSp>
        <p:nvGrpSpPr>
          <p:cNvPr id="7" name="Group 6"/>
          <p:cNvGrpSpPr/>
          <p:nvPr/>
        </p:nvGrpSpPr>
        <p:grpSpPr>
          <a:xfrm>
            <a:off x="4701898" y="1150529"/>
            <a:ext cx="7069728" cy="4799421"/>
            <a:chOff x="5031507" y="1150529"/>
            <a:chExt cx="7069728" cy="4799421"/>
          </a:xfrm>
        </p:grpSpPr>
        <p:sp>
          <p:nvSpPr>
            <p:cNvPr id="34" name="Freeform 33"/>
            <p:cNvSpPr/>
            <p:nvPr/>
          </p:nvSpPr>
          <p:spPr>
            <a:xfrm>
              <a:off x="8568063" y="1550851"/>
              <a:ext cx="1204368" cy="1204368"/>
            </a:xfrm>
            <a:custGeom>
              <a:avLst/>
              <a:gdLst>
                <a:gd name="connsiteX0" fmla="*/ 0 w 968022"/>
                <a:gd name="connsiteY0" fmla="*/ 410799 h 821597"/>
                <a:gd name="connsiteX1" fmla="*/ 484011 w 968022"/>
                <a:gd name="connsiteY1" fmla="*/ 0 h 821597"/>
                <a:gd name="connsiteX2" fmla="*/ 968022 w 968022"/>
                <a:gd name="connsiteY2" fmla="*/ 410799 h 821597"/>
                <a:gd name="connsiteX3" fmla="*/ 484011 w 968022"/>
                <a:gd name="connsiteY3" fmla="*/ 821598 h 821597"/>
                <a:gd name="connsiteX4" fmla="*/ 0 w 968022"/>
                <a:gd name="connsiteY4" fmla="*/ 410799 h 82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022" h="821597">
                  <a:moveTo>
                    <a:pt x="0" y="410799"/>
                  </a:moveTo>
                  <a:cubicBezTo>
                    <a:pt x="0" y="183921"/>
                    <a:pt x="216699" y="0"/>
                    <a:pt x="484011" y="0"/>
                  </a:cubicBezTo>
                  <a:cubicBezTo>
                    <a:pt x="751323" y="0"/>
                    <a:pt x="968022" y="183921"/>
                    <a:pt x="968022" y="410799"/>
                  </a:cubicBezTo>
                  <a:cubicBezTo>
                    <a:pt x="968022" y="637677"/>
                    <a:pt x="751323" y="821598"/>
                    <a:pt x="484011" y="821598"/>
                  </a:cubicBezTo>
                  <a:cubicBezTo>
                    <a:pt x="216699" y="821598"/>
                    <a:pt x="0" y="637677"/>
                    <a:pt x="0" y="410799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7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0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rPr>
                <a:t>Leverandørerne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31507" y="1150529"/>
              <a:ext cx="7069728" cy="4799421"/>
              <a:chOff x="3809867" y="1459515"/>
              <a:chExt cx="6048672" cy="4106259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470268" y="2583701"/>
                <a:ext cx="223964" cy="224304"/>
              </a:xfrm>
              <a:prstGeom prst="ellipse">
                <a:avLst/>
              </a:prstGeom>
              <a:solidFill>
                <a:srgbClr val="A2A2A2"/>
              </a:solidFill>
              <a:ln>
                <a:noFill/>
              </a:ln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grpSp>
            <p:nvGrpSpPr>
              <p:cNvPr id="10" name="Group 9"/>
              <p:cNvGrpSpPr/>
              <p:nvPr/>
            </p:nvGrpSpPr>
            <p:grpSpPr>
              <a:xfrm>
                <a:off x="3809867" y="1459515"/>
                <a:ext cx="6048672" cy="4106259"/>
                <a:chOff x="5823115" y="309650"/>
                <a:chExt cx="6048672" cy="4106259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8432304" y="1205050"/>
                  <a:ext cx="404953" cy="405045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3" name="Rectangle 12"/>
                <p:cNvSpPr/>
                <p:nvPr/>
              </p:nvSpPr>
              <p:spPr>
                <a:xfrm>
                  <a:off x="5823115" y="737858"/>
                  <a:ext cx="6048672" cy="3600400"/>
                </a:xfrm>
                <a:prstGeom prst="rect">
                  <a:avLst/>
                </a:prstGeom>
                <a:noFill/>
              </p:spPr>
            </p:sp>
            <p:sp>
              <p:nvSpPr>
                <p:cNvPr id="14" name="Freeform 13"/>
                <p:cNvSpPr/>
                <p:nvPr/>
              </p:nvSpPr>
              <p:spPr>
                <a:xfrm>
                  <a:off x="7552038" y="1407695"/>
                  <a:ext cx="2156045" cy="2156045"/>
                </a:xfrm>
                <a:custGeom>
                  <a:avLst/>
                  <a:gdLst>
                    <a:gd name="connsiteX0" fmla="*/ 0 w 2014437"/>
                    <a:gd name="connsiteY0" fmla="*/ 1007392 h 2014783"/>
                    <a:gd name="connsiteX1" fmla="*/ 1007219 w 2014437"/>
                    <a:gd name="connsiteY1" fmla="*/ 0 h 2014783"/>
                    <a:gd name="connsiteX2" fmla="*/ 2014438 w 2014437"/>
                    <a:gd name="connsiteY2" fmla="*/ 1007392 h 2014783"/>
                    <a:gd name="connsiteX3" fmla="*/ 1007219 w 2014437"/>
                    <a:gd name="connsiteY3" fmla="*/ 2014784 h 2014783"/>
                    <a:gd name="connsiteX4" fmla="*/ 0 w 2014437"/>
                    <a:gd name="connsiteY4" fmla="*/ 1007392 h 2014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4437" h="2014783">
                      <a:moveTo>
                        <a:pt x="0" y="1007392"/>
                      </a:moveTo>
                      <a:cubicBezTo>
                        <a:pt x="0" y="451025"/>
                        <a:pt x="450947" y="0"/>
                        <a:pt x="1007219" y="0"/>
                      </a:cubicBezTo>
                      <a:cubicBezTo>
                        <a:pt x="1563491" y="0"/>
                        <a:pt x="2014438" y="451025"/>
                        <a:pt x="2014438" y="1007392"/>
                      </a:cubicBezTo>
                      <a:cubicBezTo>
                        <a:pt x="2014438" y="1563759"/>
                        <a:pt x="1563491" y="2014784"/>
                        <a:pt x="1007219" y="2014784"/>
                      </a:cubicBezTo>
                      <a:cubicBezTo>
                        <a:pt x="450947" y="2014784"/>
                        <a:pt x="0" y="1563759"/>
                        <a:pt x="0" y="1007392"/>
                      </a:cubicBezTo>
                      <a:close/>
                    </a:path>
                  </a:pathLst>
                </a:custGeom>
                <a:solidFill>
                  <a:srgbClr val="78CDD1"/>
                </a:solidFill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40727" tIns="340778" rIns="340727" bIns="340778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a-DK" sz="1600" dirty="0">
                      <a:solidFill>
                        <a:schemeClr val="tx1"/>
                      </a:solidFill>
                      <a:latin typeface="Montserrat" charset="0"/>
                      <a:ea typeface="Montserrat" charset="0"/>
                      <a:cs typeface="Montserrat" charset="0"/>
                    </a:rPr>
                    <a:t>Sekretariat</a:t>
                  </a:r>
                  <a:endParaRPr lang="da-DK" sz="1600" kern="1200" dirty="0">
                    <a:solidFill>
                      <a:schemeClr val="tx1"/>
                    </a:solidFill>
                    <a:latin typeface="Montserrat" charset="0"/>
                    <a:ea typeface="Montserrat" charset="0"/>
                    <a:cs typeface="Montserrat" charset="0"/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9463875" y="3516799"/>
                  <a:ext cx="162394" cy="162378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6" name="Oval 15"/>
                <p:cNvSpPr/>
                <p:nvPr/>
              </p:nvSpPr>
              <p:spPr>
                <a:xfrm>
                  <a:off x="9713611" y="2138418"/>
                  <a:ext cx="162394" cy="162378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" name="Oval 16"/>
                <p:cNvSpPr/>
                <p:nvPr/>
              </p:nvSpPr>
              <p:spPr>
                <a:xfrm>
                  <a:off x="10563023" y="3354869"/>
                  <a:ext cx="223964" cy="224304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Oval 17"/>
                <p:cNvSpPr/>
                <p:nvPr/>
              </p:nvSpPr>
              <p:spPr>
                <a:xfrm>
                  <a:off x="8499982" y="1516067"/>
                  <a:ext cx="162394" cy="162378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9" name="Oval 18"/>
                <p:cNvSpPr/>
                <p:nvPr/>
              </p:nvSpPr>
              <p:spPr>
                <a:xfrm>
                  <a:off x="7486409" y="2599643"/>
                  <a:ext cx="162394" cy="162378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Freeform 19"/>
                <p:cNvSpPr/>
                <p:nvPr/>
              </p:nvSpPr>
              <p:spPr>
                <a:xfrm>
                  <a:off x="7221559" y="309650"/>
                  <a:ext cx="1232026" cy="1232026"/>
                </a:xfrm>
                <a:custGeom>
                  <a:avLst/>
                  <a:gdLst>
                    <a:gd name="connsiteX0" fmla="*/ 0 w 1189659"/>
                    <a:gd name="connsiteY0" fmla="*/ 548287 h 1096574"/>
                    <a:gd name="connsiteX1" fmla="*/ 594830 w 1189659"/>
                    <a:gd name="connsiteY1" fmla="*/ 0 h 1096574"/>
                    <a:gd name="connsiteX2" fmla="*/ 1189660 w 1189659"/>
                    <a:gd name="connsiteY2" fmla="*/ 548287 h 1096574"/>
                    <a:gd name="connsiteX3" fmla="*/ 594830 w 1189659"/>
                    <a:gd name="connsiteY3" fmla="*/ 1096574 h 1096574"/>
                    <a:gd name="connsiteX4" fmla="*/ 0 w 1189659"/>
                    <a:gd name="connsiteY4" fmla="*/ 548287 h 1096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9659" h="1096574">
                      <a:moveTo>
                        <a:pt x="0" y="548287"/>
                      </a:moveTo>
                      <a:cubicBezTo>
                        <a:pt x="0" y="245476"/>
                        <a:pt x="266314" y="0"/>
                        <a:pt x="594830" y="0"/>
                      </a:cubicBezTo>
                      <a:cubicBezTo>
                        <a:pt x="923346" y="0"/>
                        <a:pt x="1189660" y="245476"/>
                        <a:pt x="1189660" y="548287"/>
                      </a:cubicBezTo>
                      <a:cubicBezTo>
                        <a:pt x="1189660" y="851098"/>
                        <a:pt x="923346" y="1096574"/>
                        <a:pt x="594830" y="1096574"/>
                      </a:cubicBezTo>
                      <a:cubicBezTo>
                        <a:pt x="266314" y="1096574"/>
                        <a:pt x="0" y="851098"/>
                        <a:pt x="0" y="548287"/>
                      </a:cubicBezTo>
                      <a:close/>
                    </a:path>
                  </a:pathLst>
                </a:custGeom>
                <a:solidFill>
                  <a:srgbClr val="78CDD1"/>
                </a:solidFill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216132" tIns="202500" rIns="216132" bIns="20250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a-DK" sz="1300" kern="1200" dirty="0">
                      <a:solidFill>
                        <a:schemeClr val="tx1"/>
                      </a:solidFill>
                      <a:latin typeface="Montserrat" charset="0"/>
                      <a:ea typeface="Montserrat" charset="0"/>
                      <a:cs typeface="Montserrat" charset="0"/>
                    </a:rPr>
                    <a:t>Bestyrelsen</a:t>
                  </a: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7813440" y="2884544"/>
                  <a:ext cx="223964" cy="224304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3" name="Freeform 22"/>
                <p:cNvSpPr/>
                <p:nvPr/>
              </p:nvSpPr>
              <p:spPr>
                <a:xfrm>
                  <a:off x="9644437" y="1358178"/>
                  <a:ext cx="985621" cy="985621"/>
                </a:xfrm>
                <a:custGeom>
                  <a:avLst/>
                  <a:gdLst>
                    <a:gd name="connsiteX0" fmla="*/ 0 w 1007580"/>
                    <a:gd name="connsiteY0" fmla="*/ 454845 h 909690"/>
                    <a:gd name="connsiteX1" fmla="*/ 503790 w 1007580"/>
                    <a:gd name="connsiteY1" fmla="*/ 0 h 909690"/>
                    <a:gd name="connsiteX2" fmla="*/ 1007580 w 1007580"/>
                    <a:gd name="connsiteY2" fmla="*/ 454845 h 909690"/>
                    <a:gd name="connsiteX3" fmla="*/ 503790 w 1007580"/>
                    <a:gd name="connsiteY3" fmla="*/ 909690 h 909690"/>
                    <a:gd name="connsiteX4" fmla="*/ 0 w 1007580"/>
                    <a:gd name="connsiteY4" fmla="*/ 454845 h 909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7580" h="909690">
                      <a:moveTo>
                        <a:pt x="0" y="454845"/>
                      </a:moveTo>
                      <a:cubicBezTo>
                        <a:pt x="0" y="203641"/>
                        <a:pt x="225554" y="0"/>
                        <a:pt x="503790" y="0"/>
                      </a:cubicBezTo>
                      <a:cubicBezTo>
                        <a:pt x="782026" y="0"/>
                        <a:pt x="1007580" y="203641"/>
                        <a:pt x="1007580" y="454845"/>
                      </a:cubicBezTo>
                      <a:cubicBezTo>
                        <a:pt x="1007580" y="706049"/>
                        <a:pt x="782026" y="909690"/>
                        <a:pt x="503790" y="909690"/>
                      </a:cubicBezTo>
                      <a:cubicBezTo>
                        <a:pt x="225554" y="909690"/>
                        <a:pt x="0" y="706049"/>
                        <a:pt x="0" y="454845"/>
                      </a:cubicBezTo>
                      <a:close/>
                    </a:path>
                  </a:pathLst>
                </a:custGeom>
                <a:solidFill>
                  <a:srgbClr val="62ABAF"/>
                </a:solidFill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9467" tIns="175131" rIns="189467" bIns="175131" numCol="1" spcCol="1270" anchor="ctr" anchorCtr="0">
                  <a:noAutofit/>
                </a:bodyPr>
                <a:lstStyle/>
                <a:p>
                  <a:pPr lvl="0" algn="ctr" defTabSz="466725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a-DK" sz="1200" kern="1200" dirty="0">
                      <a:solidFill>
                        <a:schemeClr val="tx1"/>
                      </a:solidFill>
                      <a:latin typeface="Montserrat" charset="0"/>
                      <a:ea typeface="Montserrat" charset="0"/>
                      <a:cs typeface="Montserrat" charset="0"/>
                    </a:rPr>
                    <a:t>Projekter</a:t>
                  </a: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9346953" y="2029590"/>
                  <a:ext cx="223964" cy="224304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5" name="Oval 24"/>
                <p:cNvSpPr/>
                <p:nvPr/>
              </p:nvSpPr>
              <p:spPr>
                <a:xfrm>
                  <a:off x="7132151" y="2776528"/>
                  <a:ext cx="162394" cy="162378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6" name="Oval 25"/>
                <p:cNvSpPr/>
                <p:nvPr/>
              </p:nvSpPr>
              <p:spPr>
                <a:xfrm>
                  <a:off x="8445729" y="3200478"/>
                  <a:ext cx="162394" cy="162378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7" name="Freeform 26"/>
                <p:cNvSpPr/>
                <p:nvPr/>
              </p:nvSpPr>
              <p:spPr>
                <a:xfrm>
                  <a:off x="9729526" y="2672303"/>
                  <a:ext cx="985621" cy="985621"/>
                </a:xfrm>
                <a:custGeom>
                  <a:avLst/>
                  <a:gdLst>
                    <a:gd name="connsiteX0" fmla="*/ 0 w 953493"/>
                    <a:gd name="connsiteY0" fmla="*/ 465362 h 930724"/>
                    <a:gd name="connsiteX1" fmla="*/ 476747 w 953493"/>
                    <a:gd name="connsiteY1" fmla="*/ 0 h 930724"/>
                    <a:gd name="connsiteX2" fmla="*/ 953494 w 953493"/>
                    <a:gd name="connsiteY2" fmla="*/ 465362 h 930724"/>
                    <a:gd name="connsiteX3" fmla="*/ 476747 w 953493"/>
                    <a:gd name="connsiteY3" fmla="*/ 930724 h 930724"/>
                    <a:gd name="connsiteX4" fmla="*/ 0 w 953493"/>
                    <a:gd name="connsiteY4" fmla="*/ 465362 h 930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3493" h="930724">
                      <a:moveTo>
                        <a:pt x="0" y="465362"/>
                      </a:moveTo>
                      <a:cubicBezTo>
                        <a:pt x="0" y="208350"/>
                        <a:pt x="213447" y="0"/>
                        <a:pt x="476747" y="0"/>
                      </a:cubicBezTo>
                      <a:cubicBezTo>
                        <a:pt x="740047" y="0"/>
                        <a:pt x="953494" y="208350"/>
                        <a:pt x="953494" y="465362"/>
                      </a:cubicBezTo>
                      <a:cubicBezTo>
                        <a:pt x="953494" y="722374"/>
                        <a:pt x="740047" y="930724"/>
                        <a:pt x="476747" y="930724"/>
                      </a:cubicBezTo>
                      <a:cubicBezTo>
                        <a:pt x="213447" y="930724"/>
                        <a:pt x="0" y="722374"/>
                        <a:pt x="0" y="465362"/>
                      </a:cubicBezTo>
                      <a:close/>
                    </a:path>
                  </a:pathLst>
                </a:custGeom>
                <a:solidFill>
                  <a:srgbClr val="62ABAF"/>
                </a:solidFill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73926" tIns="170591" rIns="173926" bIns="170591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a-DK" sz="1200" kern="1200" dirty="0">
                      <a:solidFill>
                        <a:schemeClr val="tx1"/>
                      </a:solidFill>
                      <a:latin typeface="Montserrat" charset="0"/>
                      <a:ea typeface="Montserrat" charset="0"/>
                      <a:cs typeface="Montserrat" charset="0"/>
                    </a:rPr>
                    <a:t>Produkter</a:t>
                  </a: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9743789" y="2722166"/>
                  <a:ext cx="162394" cy="162378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9" name="Freeform 28"/>
                <p:cNvSpPr/>
                <p:nvPr/>
              </p:nvSpPr>
              <p:spPr>
                <a:xfrm>
                  <a:off x="10554274" y="3337886"/>
                  <a:ext cx="1078023" cy="1078023"/>
                </a:xfrm>
                <a:custGeom>
                  <a:avLst/>
                  <a:gdLst>
                    <a:gd name="connsiteX0" fmla="*/ 0 w 818997"/>
                    <a:gd name="connsiteY0" fmla="*/ 409546 h 819091"/>
                    <a:gd name="connsiteX1" fmla="*/ 409499 w 818997"/>
                    <a:gd name="connsiteY1" fmla="*/ 0 h 819091"/>
                    <a:gd name="connsiteX2" fmla="*/ 818998 w 818997"/>
                    <a:gd name="connsiteY2" fmla="*/ 409546 h 819091"/>
                    <a:gd name="connsiteX3" fmla="*/ 409499 w 818997"/>
                    <a:gd name="connsiteY3" fmla="*/ 819092 h 819091"/>
                    <a:gd name="connsiteX4" fmla="*/ 0 w 818997"/>
                    <a:gd name="connsiteY4" fmla="*/ 409546 h 819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8997" h="819091">
                      <a:moveTo>
                        <a:pt x="0" y="409546"/>
                      </a:moveTo>
                      <a:cubicBezTo>
                        <a:pt x="0" y="183360"/>
                        <a:pt x="183339" y="0"/>
                        <a:pt x="409499" y="0"/>
                      </a:cubicBezTo>
                      <a:cubicBezTo>
                        <a:pt x="635659" y="0"/>
                        <a:pt x="818998" y="183360"/>
                        <a:pt x="818998" y="409546"/>
                      </a:cubicBezTo>
                      <a:cubicBezTo>
                        <a:pt x="818998" y="635732"/>
                        <a:pt x="635659" y="819092"/>
                        <a:pt x="409499" y="819092"/>
                      </a:cubicBezTo>
                      <a:cubicBezTo>
                        <a:pt x="183339" y="819092"/>
                        <a:pt x="0" y="635732"/>
                        <a:pt x="0" y="409546"/>
                      </a:cubicBezTo>
                      <a:close/>
                    </a:path>
                  </a:pathLst>
                </a:custGeom>
                <a:solidFill>
                  <a:srgbClr val="81DDE2"/>
                </a:solidFill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2799" tIns="142813" rIns="142799" bIns="142813" numCol="1" spcCol="1270" anchor="ctr" anchorCtr="0">
                  <a:noAutofit/>
                </a:bodyPr>
                <a:lstStyle/>
                <a:p>
                  <a:pPr lvl="0" algn="ctr" defTabSz="266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a-DK" sz="1000" kern="1200" dirty="0">
                      <a:solidFill>
                        <a:schemeClr val="tx1"/>
                      </a:solidFill>
                      <a:latin typeface="Montserrat" charset="0"/>
                      <a:ea typeface="Montserrat" charset="0"/>
                      <a:cs typeface="Montserrat" charset="0"/>
                    </a:rPr>
                    <a:t>Koordinations-</a:t>
                  </a:r>
                  <a:br>
                    <a:rPr lang="da-DK" sz="1000" kern="1200" dirty="0">
                      <a:solidFill>
                        <a:schemeClr val="tx1"/>
                      </a:solidFill>
                      <a:latin typeface="Montserrat" charset="0"/>
                      <a:ea typeface="Montserrat" charset="0"/>
                      <a:cs typeface="Montserrat" charset="0"/>
                    </a:rPr>
                  </a:br>
                  <a:r>
                    <a:rPr lang="da-DK" sz="1000" kern="1200" dirty="0">
                      <a:solidFill>
                        <a:schemeClr val="tx1"/>
                      </a:solidFill>
                      <a:latin typeface="Montserrat" charset="0"/>
                      <a:ea typeface="Montserrat" charset="0"/>
                      <a:cs typeface="Montserrat" charset="0"/>
                    </a:rPr>
                    <a:t>grupper</a:t>
                  </a: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9398917" y="2695340"/>
                  <a:ext cx="162394" cy="162378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1" name="Freeform 30"/>
                <p:cNvSpPr/>
                <p:nvPr/>
              </p:nvSpPr>
              <p:spPr>
                <a:xfrm>
                  <a:off x="7139142" y="2978663"/>
                  <a:ext cx="954820" cy="954820"/>
                </a:xfrm>
                <a:custGeom>
                  <a:avLst/>
                  <a:gdLst>
                    <a:gd name="connsiteX0" fmla="*/ 0 w 968022"/>
                    <a:gd name="connsiteY0" fmla="*/ 410799 h 821597"/>
                    <a:gd name="connsiteX1" fmla="*/ 484011 w 968022"/>
                    <a:gd name="connsiteY1" fmla="*/ 0 h 821597"/>
                    <a:gd name="connsiteX2" fmla="*/ 968022 w 968022"/>
                    <a:gd name="connsiteY2" fmla="*/ 410799 h 821597"/>
                    <a:gd name="connsiteX3" fmla="*/ 484011 w 968022"/>
                    <a:gd name="connsiteY3" fmla="*/ 821598 h 821597"/>
                    <a:gd name="connsiteX4" fmla="*/ 0 w 968022"/>
                    <a:gd name="connsiteY4" fmla="*/ 410799 h 821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8022" h="821597">
                      <a:moveTo>
                        <a:pt x="0" y="410799"/>
                      </a:moveTo>
                      <a:cubicBezTo>
                        <a:pt x="0" y="183921"/>
                        <a:pt x="216699" y="0"/>
                        <a:pt x="484011" y="0"/>
                      </a:cubicBezTo>
                      <a:cubicBezTo>
                        <a:pt x="751323" y="0"/>
                        <a:pt x="968022" y="183921"/>
                        <a:pt x="968022" y="410799"/>
                      </a:cubicBezTo>
                      <a:cubicBezTo>
                        <a:pt x="968022" y="637677"/>
                        <a:pt x="751323" y="821598"/>
                        <a:pt x="484011" y="821598"/>
                      </a:cubicBezTo>
                      <a:cubicBezTo>
                        <a:pt x="216699" y="821598"/>
                        <a:pt x="0" y="637677"/>
                        <a:pt x="0" y="410799"/>
                      </a:cubicBezTo>
                      <a:close/>
                    </a:path>
                  </a:pathLst>
                </a:custGeom>
                <a:solidFill>
                  <a:srgbClr val="81DDE2"/>
                </a:solidFill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76054" tIns="154610" rIns="176054" bIns="154610" numCol="1" spcCol="1270" anchor="ctr" anchorCtr="0">
                  <a:noAutofit/>
                </a:bodyPr>
                <a:lstStyle/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a-DK" sz="1000" kern="1200" dirty="0">
                      <a:solidFill>
                        <a:schemeClr val="tx1"/>
                      </a:solidFill>
                      <a:latin typeface="Montserrat" charset="0"/>
                      <a:ea typeface="Montserrat" charset="0"/>
                      <a:cs typeface="Montserrat" charset="0"/>
                    </a:rPr>
                    <a:t>Fagudvalg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8227476" y="1168182"/>
                  <a:ext cx="162394" cy="162378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3" name="Oval 32"/>
                <p:cNvSpPr/>
                <p:nvPr/>
              </p:nvSpPr>
              <p:spPr>
                <a:xfrm>
                  <a:off x="9573126" y="1323399"/>
                  <a:ext cx="162394" cy="162378"/>
                </a:xfrm>
                <a:prstGeom prst="ellipse">
                  <a:avLst/>
                </a:prstGeom>
                <a:solidFill>
                  <a:srgbClr val="A2A2A2"/>
                </a:solidFill>
                <a:ln>
                  <a:noFill/>
                </a:ln>
              </p:spPr>
              <p:style>
                <a:lnRef idx="2">
                  <a:schemeClr val="l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8509605" y="1803548"/>
                <a:ext cx="1078023" cy="1078023"/>
              </a:xfrm>
              <a:custGeom>
                <a:avLst/>
                <a:gdLst>
                  <a:gd name="connsiteX0" fmla="*/ 0 w 818997"/>
                  <a:gd name="connsiteY0" fmla="*/ 409546 h 819091"/>
                  <a:gd name="connsiteX1" fmla="*/ 409499 w 818997"/>
                  <a:gd name="connsiteY1" fmla="*/ 0 h 819091"/>
                  <a:gd name="connsiteX2" fmla="*/ 818998 w 818997"/>
                  <a:gd name="connsiteY2" fmla="*/ 409546 h 819091"/>
                  <a:gd name="connsiteX3" fmla="*/ 409499 w 818997"/>
                  <a:gd name="connsiteY3" fmla="*/ 819092 h 819091"/>
                  <a:gd name="connsiteX4" fmla="*/ 0 w 818997"/>
                  <a:gd name="connsiteY4" fmla="*/ 409546 h 819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8997" h="819091">
                    <a:moveTo>
                      <a:pt x="0" y="409546"/>
                    </a:moveTo>
                    <a:cubicBezTo>
                      <a:pt x="0" y="183360"/>
                      <a:pt x="183339" y="0"/>
                      <a:pt x="409499" y="0"/>
                    </a:cubicBezTo>
                    <a:cubicBezTo>
                      <a:pt x="635659" y="0"/>
                      <a:pt x="818998" y="183360"/>
                      <a:pt x="818998" y="409546"/>
                    </a:cubicBezTo>
                    <a:cubicBezTo>
                      <a:pt x="818998" y="635732"/>
                      <a:pt x="635659" y="819092"/>
                      <a:pt x="409499" y="819092"/>
                    </a:cubicBezTo>
                    <a:cubicBezTo>
                      <a:pt x="183339" y="819092"/>
                      <a:pt x="0" y="635732"/>
                      <a:pt x="0" y="409546"/>
                    </a:cubicBezTo>
                    <a:close/>
                  </a:path>
                </a:pathLst>
              </a:custGeom>
              <a:solidFill>
                <a:srgbClr val="81DDE2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799" tIns="142813" rIns="142799" bIns="142813" numCol="1" spcCol="1270" anchor="ctr" anchorCtr="0">
                <a:noAutofit/>
              </a:bodyPr>
              <a:lstStyle/>
              <a:p>
                <a:pPr lvl="0"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000" kern="1200">
                    <a:solidFill>
                      <a:schemeClr val="tx1"/>
                    </a:solidFill>
                    <a:latin typeface="Montserrat" charset="0"/>
                    <a:ea typeface="Montserrat" charset="0"/>
                    <a:cs typeface="Montserrat" charset="0"/>
                  </a:rPr>
                  <a:t>Styregruppe</a:t>
                </a:r>
                <a:endParaRPr lang="da-DK" sz="10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6310965" y="4414824"/>
                <a:ext cx="954820" cy="954820"/>
              </a:xfrm>
              <a:custGeom>
                <a:avLst/>
                <a:gdLst>
                  <a:gd name="connsiteX0" fmla="*/ 0 w 968022"/>
                  <a:gd name="connsiteY0" fmla="*/ 410799 h 821597"/>
                  <a:gd name="connsiteX1" fmla="*/ 484011 w 968022"/>
                  <a:gd name="connsiteY1" fmla="*/ 0 h 821597"/>
                  <a:gd name="connsiteX2" fmla="*/ 968022 w 968022"/>
                  <a:gd name="connsiteY2" fmla="*/ 410799 h 821597"/>
                  <a:gd name="connsiteX3" fmla="*/ 484011 w 968022"/>
                  <a:gd name="connsiteY3" fmla="*/ 821598 h 821597"/>
                  <a:gd name="connsiteX4" fmla="*/ 0 w 968022"/>
                  <a:gd name="connsiteY4" fmla="*/ 410799 h 82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8022" h="821597">
                    <a:moveTo>
                      <a:pt x="0" y="410799"/>
                    </a:moveTo>
                    <a:cubicBezTo>
                      <a:pt x="0" y="183921"/>
                      <a:pt x="216699" y="0"/>
                      <a:pt x="484011" y="0"/>
                    </a:cubicBezTo>
                    <a:cubicBezTo>
                      <a:pt x="751323" y="0"/>
                      <a:pt x="968022" y="183921"/>
                      <a:pt x="968022" y="410799"/>
                    </a:cubicBezTo>
                    <a:cubicBezTo>
                      <a:pt x="968022" y="637677"/>
                      <a:pt x="751323" y="821598"/>
                      <a:pt x="484011" y="821598"/>
                    </a:cubicBezTo>
                    <a:cubicBezTo>
                      <a:pt x="216699" y="821598"/>
                      <a:pt x="0" y="637677"/>
                      <a:pt x="0" y="410799"/>
                    </a:cubicBezTo>
                    <a:close/>
                  </a:path>
                </a:pathLst>
              </a:custGeom>
              <a:solidFill>
                <a:srgbClr val="81DDE2"/>
              </a:solidFill>
            </p:spPr>
            <p:style>
              <a:lnRef idx="2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6054" tIns="154610" rIns="176054" bIns="15461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a-DK" sz="1000" kern="1200">
                    <a:solidFill>
                      <a:schemeClr val="tx1"/>
                    </a:solidFill>
                    <a:latin typeface="Montserrat" charset="0"/>
                    <a:ea typeface="Montserrat" charset="0"/>
                    <a:cs typeface="Montserrat" charset="0"/>
                  </a:rPr>
                  <a:t>Faggrupper</a:t>
                </a:r>
                <a:endParaRPr lang="da-DK" sz="1000" kern="1200" dirty="0">
                  <a:solidFill>
                    <a:schemeClr val="tx1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503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Styregruppen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6674" y="1720645"/>
            <a:ext cx="7426599" cy="422930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dirty="0"/>
              <a:t>Valg af projektleder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Godkendelse af økonomi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Sikrer ressourcer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Sikre overholdelse af krav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Sikre at interessenter høres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Konflikthåndtering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Opfølgning på business case og gevinstrealisering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21957-D10E-6942-AC51-0F2906AB13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7188">
            <a:off x="6273714" y="-305921"/>
            <a:ext cx="4781451" cy="506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26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Koordinationsgruppen</a:t>
            </a:r>
            <a:endParaRPr lang="da-DK" sz="3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6674" y="1720645"/>
            <a:ext cx="7426599" cy="422930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dirty="0"/>
              <a:t>Indsamling af ønsker til videreudvikling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Igangsætte udviklingsprojekter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Ansvar for udviklings- og driftskontrakten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Styring af økonomi til udvikling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Indstillinger til styregruppen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Koordinering med sekretariatet og faggrupper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C73B8-8EC6-D549-94E5-1DB1CAB22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722" y="1513210"/>
            <a:ext cx="3137384" cy="40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80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Faggrupper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numCol="1"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da-DK" dirty="0"/>
              <a:t>Opsamle, drøfte og formidle viden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Nye projekter kan fødes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Ny viden til projektet og fællesskabet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Ligesindede deler interesse og viden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F.eks. Arkitektur eller UX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8EA86-56C8-084A-B067-7E4F210F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528" y="1514413"/>
            <a:ext cx="4298557" cy="38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41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000" y="1122363"/>
            <a:ext cx="10800000" cy="830262"/>
          </a:xfrm>
        </p:spPr>
        <p:txBody>
          <a:bodyPr>
            <a:normAutofit fontScale="90000"/>
          </a:bodyPr>
          <a:lstStyle/>
          <a:p>
            <a:r>
              <a:rPr lang="da-DK" dirty="0"/>
              <a:t>Fra ide til projekt til produkt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29957" y="2611019"/>
            <a:ext cx="10110669" cy="3187250"/>
            <a:chOff x="1303583" y="2483200"/>
            <a:chExt cx="10110669" cy="3187250"/>
          </a:xfrm>
        </p:grpSpPr>
        <p:sp>
          <p:nvSpPr>
            <p:cNvPr id="5" name="Up Arrow 4"/>
            <p:cNvSpPr/>
            <p:nvPr/>
          </p:nvSpPr>
          <p:spPr>
            <a:xfrm>
              <a:off x="3689156" y="3118326"/>
              <a:ext cx="360000" cy="720000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0" name="Up Arrow 29"/>
            <p:cNvSpPr/>
            <p:nvPr/>
          </p:nvSpPr>
          <p:spPr>
            <a:xfrm>
              <a:off x="8009807" y="3223923"/>
              <a:ext cx="360000" cy="720000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3" name="Up Arrow 32"/>
            <p:cNvSpPr/>
            <p:nvPr/>
          </p:nvSpPr>
          <p:spPr>
            <a:xfrm>
              <a:off x="5911171" y="3221814"/>
              <a:ext cx="360000" cy="720000"/>
            </a:xfrm>
            <a:prstGeom prst="upArrow">
              <a:avLst/>
            </a:prstGeom>
            <a:solidFill>
              <a:srgbClr val="53B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" name="Up Arrow 33"/>
            <p:cNvSpPr/>
            <p:nvPr/>
          </p:nvSpPr>
          <p:spPr>
            <a:xfrm>
              <a:off x="10157448" y="3221814"/>
              <a:ext cx="360000" cy="720000"/>
            </a:xfrm>
            <a:prstGeom prst="upArrow">
              <a:avLst/>
            </a:prstGeom>
            <a:solidFill>
              <a:srgbClr val="53B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303583" y="3458125"/>
              <a:ext cx="9865991" cy="1694986"/>
              <a:chOff x="990969" y="3492330"/>
              <a:chExt cx="9865991" cy="169498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429376" y="3492330"/>
                <a:ext cx="2254331" cy="1694986"/>
                <a:chOff x="2452376" y="3105151"/>
                <a:chExt cx="2254331" cy="1694986"/>
              </a:xfrm>
            </p:grpSpPr>
            <p:sp>
              <p:nvSpPr>
                <p:cNvPr id="7" name="Trapezoid 6"/>
                <p:cNvSpPr/>
                <p:nvPr/>
              </p:nvSpPr>
              <p:spPr>
                <a:xfrm rot="5400000">
                  <a:off x="2732049" y="2825478"/>
                  <a:ext cx="1694986" cy="2254331"/>
                </a:xfrm>
                <a:prstGeom prst="trapezoid">
                  <a:avLst/>
                </a:prstGeom>
                <a:solidFill>
                  <a:srgbClr val="3B6E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>
                    <a:latin typeface="Gill Sans MT" charset="0"/>
                    <a:ea typeface="Gill Sans MT" charset="0"/>
                    <a:cs typeface="Gill Sans MT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751687" y="3526961"/>
                  <a:ext cx="14576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dirty="0">
                      <a:latin typeface="Gill Sans MT" charset="0"/>
                      <a:ea typeface="Gill Sans MT" charset="0"/>
                      <a:cs typeface="Gill Sans MT" charset="0"/>
                    </a:rPr>
                    <a:t>Idegenerering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751687" y="4102496"/>
                  <a:ext cx="15233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sz="1200" dirty="0">
                      <a:latin typeface="Gill Sans MT" charset="0"/>
                      <a:ea typeface="Gill Sans MT" charset="0"/>
                      <a:cs typeface="Gill Sans MT" charset="0"/>
                    </a:rPr>
                    <a:t>Output: Projekt ideer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4683708" y="3914140"/>
                <a:ext cx="2128990" cy="852534"/>
                <a:chOff x="4706708" y="3526961"/>
                <a:chExt cx="2128990" cy="852534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4706708" y="3526961"/>
                  <a:ext cx="2128990" cy="852534"/>
                </a:xfrm>
                <a:prstGeom prst="rect">
                  <a:avLst/>
                </a:prstGeom>
                <a:solidFill>
                  <a:srgbClr val="53BA6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>
                    <a:latin typeface="Gill Sans MT" charset="0"/>
                    <a:ea typeface="Gill Sans MT" charset="0"/>
                    <a:cs typeface="Gill Sans MT" charset="0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4754835" y="3526961"/>
                  <a:ext cx="12570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dirty="0">
                      <a:latin typeface="Gill Sans MT" charset="0"/>
                      <a:ea typeface="Gill Sans MT" charset="0"/>
                      <a:cs typeface="Gill Sans MT" charset="0"/>
                    </a:rPr>
                    <a:t>Prioritering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760423" y="4102496"/>
                  <a:ext cx="183781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sz="1200" dirty="0">
                      <a:latin typeface="Gill Sans MT" charset="0"/>
                      <a:ea typeface="Gill Sans MT" charset="0"/>
                      <a:cs typeface="Gill Sans MT" charset="0"/>
                    </a:rPr>
                    <a:t>Output: Projekt koncepter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6812698" y="3912970"/>
                <a:ext cx="2128990" cy="853119"/>
                <a:chOff x="6835698" y="3525791"/>
                <a:chExt cx="2128990" cy="853119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6835698" y="3526376"/>
                  <a:ext cx="2128990" cy="852534"/>
                </a:xfrm>
                <a:prstGeom prst="rect">
                  <a:avLst/>
                </a:prstGeom>
                <a:solidFill>
                  <a:srgbClr val="3B6E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>
                    <a:latin typeface="Gill Sans MT" charset="0"/>
                    <a:ea typeface="Gill Sans MT" charset="0"/>
                    <a:cs typeface="Gill Sans MT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6878237" y="3525791"/>
                  <a:ext cx="16450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dirty="0">
                      <a:latin typeface="Gill Sans MT" charset="0"/>
                      <a:ea typeface="Gill Sans MT" charset="0"/>
                      <a:cs typeface="Gill Sans MT" charset="0"/>
                    </a:rPr>
                    <a:t>Implementering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6883825" y="4101326"/>
                  <a:ext cx="1294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sz="1200" dirty="0">
                      <a:latin typeface="Gill Sans MT" charset="0"/>
                      <a:ea typeface="Gill Sans MT" charset="0"/>
                      <a:cs typeface="Gill Sans MT" charset="0"/>
                    </a:rPr>
                    <a:t>Output: Projekter</a:t>
                  </a:r>
                </a:p>
              </p:txBody>
            </p:sp>
          </p:grpSp>
          <p:sp>
            <p:nvSpPr>
              <p:cNvPr id="19" name="Right Arrow 18"/>
              <p:cNvSpPr/>
              <p:nvPr/>
            </p:nvSpPr>
            <p:spPr>
              <a:xfrm>
                <a:off x="4355217" y="4242212"/>
                <a:ext cx="525395" cy="260242"/>
              </a:xfrm>
              <a:prstGeom prst="rightArrow">
                <a:avLst/>
              </a:prstGeom>
              <a:solidFill>
                <a:srgbClr val="F579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6484207" y="4242212"/>
                <a:ext cx="525395" cy="260242"/>
              </a:xfrm>
              <a:prstGeom prst="rightArrow">
                <a:avLst/>
              </a:prstGeom>
              <a:solidFill>
                <a:srgbClr val="F579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8655456" y="4242212"/>
                <a:ext cx="525395" cy="260242"/>
              </a:xfrm>
              <a:prstGeom prst="rightArrow">
                <a:avLst/>
              </a:prstGeom>
              <a:solidFill>
                <a:srgbClr val="F579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270179" y="4194059"/>
                <a:ext cx="1586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latin typeface="Gill Sans MT" charset="0"/>
                    <a:ea typeface="Gill Sans MT" charset="0"/>
                    <a:cs typeface="Gill Sans MT" charset="0"/>
                  </a:rPr>
                  <a:t>Nye Produkter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90969" y="4156157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>
                    <a:latin typeface="Gill Sans MT" charset="0"/>
                    <a:ea typeface="Gill Sans MT" charset="0"/>
                    <a:cs typeface="Gill Sans MT" charset="0"/>
                  </a:rPr>
                  <a:t>Ideer</a:t>
                </a:r>
              </a:p>
            </p:txBody>
          </p:sp>
          <p:sp>
            <p:nvSpPr>
              <p:cNvPr id="24" name="Right Arrow 23"/>
              <p:cNvSpPr/>
              <p:nvPr/>
            </p:nvSpPr>
            <p:spPr>
              <a:xfrm>
                <a:off x="1837907" y="4248604"/>
                <a:ext cx="525395" cy="260242"/>
              </a:xfrm>
              <a:prstGeom prst="rightArrow">
                <a:avLst/>
              </a:prstGeom>
              <a:solidFill>
                <a:srgbClr val="F579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5" name="Right Arrow 24"/>
              <p:cNvSpPr/>
              <p:nvPr/>
            </p:nvSpPr>
            <p:spPr>
              <a:xfrm>
                <a:off x="1834177" y="4563391"/>
                <a:ext cx="525395" cy="260242"/>
              </a:xfrm>
              <a:prstGeom prst="rightArrow">
                <a:avLst/>
              </a:prstGeom>
              <a:solidFill>
                <a:srgbClr val="F579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6" name="Right Arrow 25"/>
              <p:cNvSpPr/>
              <p:nvPr/>
            </p:nvSpPr>
            <p:spPr>
              <a:xfrm>
                <a:off x="1837907" y="3933817"/>
                <a:ext cx="525395" cy="260242"/>
              </a:xfrm>
              <a:prstGeom prst="rightArrow">
                <a:avLst/>
              </a:prstGeom>
              <a:solidFill>
                <a:srgbClr val="F579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101196" y="2489264"/>
              <a:ext cx="1393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Sekretariatet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63038" y="2483200"/>
              <a:ext cx="1265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/>
                <a:t>Bestyrelsen</a:t>
              </a:r>
              <a:endParaRPr lang="da-DK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254302" y="2489264"/>
              <a:ext cx="2159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/>
                <a:t>Koordinationsgruppe</a:t>
              </a:r>
              <a:endParaRPr lang="da-DK" dirty="0"/>
            </a:p>
          </p:txBody>
        </p:sp>
        <p:sp>
          <p:nvSpPr>
            <p:cNvPr id="4" name="Curved Left Arrow 3"/>
            <p:cNvSpPr/>
            <p:nvPr/>
          </p:nvSpPr>
          <p:spPr>
            <a:xfrm rot="4624376">
              <a:off x="4808012" y="4993155"/>
              <a:ext cx="508766" cy="84582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22434" y="4948435"/>
              <a:ext cx="941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/>
                <a:t>Tilbageløb</a:t>
              </a:r>
              <a:endParaRPr lang="da-DK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22701" y="2483290"/>
              <a:ext cx="1334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Styregruppe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384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Produkt/projekt økonomien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numCol="1"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da-DK" dirty="0"/>
              <a:t>Tilslutning til fælles udvikling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Enkelt kommune(r) betaler udvikling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Kommune(r) stiller ressourcer til rådighed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Bidrag indhentes efter behov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Leverandør bidrager med ressourcer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B225F-594E-FC45-848B-4E7E3624F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072" y="2400674"/>
            <a:ext cx="3941330" cy="44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92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6675" y="1720645"/>
            <a:ext cx="6990665" cy="422930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3 niveauer med minimumskrav til: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Relevans</a:t>
            </a:r>
          </a:p>
          <a:p>
            <a:r>
              <a:rPr lang="da-DK" sz="2000" dirty="0"/>
              <a:t>Formkrav</a:t>
            </a:r>
          </a:p>
          <a:p>
            <a:r>
              <a:rPr lang="da-DK" sz="2000" dirty="0" err="1"/>
              <a:t>Governance</a:t>
            </a:r>
            <a:endParaRPr lang="da-DK" sz="2000" dirty="0"/>
          </a:p>
          <a:p>
            <a:r>
              <a:rPr lang="da-DK" sz="2000" dirty="0"/>
              <a:t>Strategisk sammenhæng</a:t>
            </a:r>
          </a:p>
          <a:p>
            <a:endParaRPr lang="da-DK" sz="2000" dirty="0"/>
          </a:p>
          <a:p>
            <a:endParaRPr lang="da-DK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Produkt- og projektniveauer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BDF31-823C-874F-87C6-ED830C6BB3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323" y="1960311"/>
            <a:ext cx="5385237" cy="49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97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2"/>
          <p:cNvSpPr>
            <a:spLocks noGrp="1"/>
          </p:cNvSpPr>
          <p:nvPr>
            <p:ph idx="1"/>
          </p:nvPr>
        </p:nvSpPr>
        <p:spPr>
          <a:xfrm>
            <a:off x="838200" y="1447800"/>
            <a:ext cx="9872895" cy="4502150"/>
          </a:xfrm>
        </p:spPr>
        <p:txBody>
          <a:bodyPr numCol="2" spcCol="360000">
            <a:noAutofit/>
          </a:bodyPr>
          <a:lstStyle/>
          <a:p>
            <a:r>
              <a:rPr lang="da-DK" sz="1800" dirty="0"/>
              <a:t>Relevans</a:t>
            </a:r>
          </a:p>
          <a:p>
            <a:pPr lvl="1"/>
            <a:r>
              <a:rPr lang="da-DK" sz="1400" dirty="0"/>
              <a:t>Ideen / løsningen skal skabe lokal værdi.</a:t>
            </a:r>
          </a:p>
          <a:p>
            <a:pPr lvl="1"/>
            <a:endParaRPr lang="da-DK" sz="1400" dirty="0"/>
          </a:p>
          <a:p>
            <a:r>
              <a:rPr lang="da-DK" sz="1800" dirty="0"/>
              <a:t>Formkrav</a:t>
            </a:r>
          </a:p>
          <a:p>
            <a:pPr lvl="1"/>
            <a:r>
              <a:rPr lang="da-DK" sz="1400" dirty="0"/>
              <a:t>Kildekoden deles</a:t>
            </a:r>
          </a:p>
          <a:p>
            <a:pPr lvl="1"/>
            <a:r>
              <a:rPr lang="da-DK" sz="1400" dirty="0"/>
              <a:t>Open Source licenskriterier overholdes.</a:t>
            </a:r>
          </a:p>
          <a:p>
            <a:pPr lvl="1"/>
            <a:r>
              <a:rPr lang="da-DK" sz="1400" dirty="0"/>
              <a:t>Udbudsregler er overholdt.</a:t>
            </a:r>
          </a:p>
          <a:p>
            <a:pPr lvl="1"/>
            <a:r>
              <a:rPr lang="da-DK" sz="1400" dirty="0"/>
              <a:t>Alm. Lovformlighed er overholdt.</a:t>
            </a:r>
          </a:p>
          <a:p>
            <a:pPr lvl="1"/>
            <a:r>
              <a:rPr lang="da-DK" sz="1400" dirty="0"/>
              <a:t>Der er tænkt på sikkerhed i løsningen.</a:t>
            </a:r>
          </a:p>
          <a:p>
            <a:pPr lvl="1"/>
            <a:r>
              <a:rPr lang="da-DK" sz="1400" dirty="0"/>
              <a:t>Løsningens formål og værdi er beskrevet.</a:t>
            </a:r>
            <a:br>
              <a:rPr lang="da-DK" sz="1400" dirty="0"/>
            </a:br>
            <a:endParaRPr lang="da-DK" sz="1400" dirty="0"/>
          </a:p>
          <a:p>
            <a:pPr lvl="1"/>
            <a:endParaRPr lang="da-DK" sz="1400" dirty="0"/>
          </a:p>
          <a:p>
            <a:pPr lvl="1"/>
            <a:endParaRPr lang="da-DK" sz="1400" dirty="0"/>
          </a:p>
          <a:p>
            <a:pPr lvl="1"/>
            <a:endParaRPr lang="da-DK" sz="1400" dirty="0"/>
          </a:p>
          <a:p>
            <a:pPr lvl="1"/>
            <a:endParaRPr lang="da-DK" sz="1400" dirty="0"/>
          </a:p>
          <a:p>
            <a:pPr lvl="1"/>
            <a:endParaRPr lang="da-DK" sz="1400" dirty="0"/>
          </a:p>
          <a:p>
            <a:r>
              <a:rPr lang="da-DK" sz="1800" dirty="0"/>
              <a:t> Strategisk sammenhæng</a:t>
            </a:r>
          </a:p>
          <a:p>
            <a:pPr lvl="1"/>
            <a:r>
              <a:rPr lang="da-DK" sz="1400" dirty="0"/>
              <a:t>Ingen kobling til strategier.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38200" y="316705"/>
            <a:ext cx="10515600" cy="638773"/>
          </a:xfrm>
        </p:spPr>
        <p:txBody>
          <a:bodyPr>
            <a:normAutofit fontScale="90000"/>
          </a:bodyPr>
          <a:lstStyle/>
          <a:p>
            <a:r>
              <a:rPr lang="da-DK" dirty="0"/>
              <a:t>Minimumskrav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319F7-D49E-0842-B2AF-2963F5AA2A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323" y="1960311"/>
            <a:ext cx="5385237" cy="49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76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3A1EC8-895F-0346-B203-ADF37D44B1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323" y="1960311"/>
            <a:ext cx="5385237" cy="4938329"/>
          </a:xfrm>
          <a:prstGeom prst="rect">
            <a:avLst/>
          </a:prstGeom>
        </p:spPr>
      </p:pic>
      <p:sp>
        <p:nvSpPr>
          <p:cNvPr id="38" name="Content Placeholder 22"/>
          <p:cNvSpPr>
            <a:spLocks noGrp="1"/>
          </p:cNvSpPr>
          <p:nvPr>
            <p:ph idx="1"/>
          </p:nvPr>
        </p:nvSpPr>
        <p:spPr>
          <a:xfrm>
            <a:off x="838200" y="1447800"/>
            <a:ext cx="9872895" cy="4502150"/>
          </a:xfrm>
        </p:spPr>
        <p:txBody>
          <a:bodyPr numCol="2" spcCol="360000">
            <a:noAutofit/>
          </a:bodyPr>
          <a:lstStyle/>
          <a:p>
            <a:r>
              <a:rPr lang="da-DK" sz="1800" dirty="0"/>
              <a:t>Relevans</a:t>
            </a:r>
          </a:p>
          <a:p>
            <a:pPr lvl="1"/>
            <a:r>
              <a:rPr lang="da-DK" sz="1400" i="1" dirty="0"/>
              <a:t>Minimumskrav +</a:t>
            </a:r>
          </a:p>
          <a:p>
            <a:pPr lvl="1"/>
            <a:r>
              <a:rPr lang="da-DK" sz="1400" dirty="0"/>
              <a:t>Ideen / løsningen skal have potentiel værdi for andre.</a:t>
            </a:r>
          </a:p>
          <a:p>
            <a:pPr lvl="1"/>
            <a:endParaRPr lang="da-DK" sz="1400" dirty="0"/>
          </a:p>
          <a:p>
            <a:r>
              <a:rPr lang="da-DK" sz="1800" dirty="0"/>
              <a:t>Formkrav</a:t>
            </a:r>
          </a:p>
          <a:p>
            <a:pPr lvl="1"/>
            <a:r>
              <a:rPr lang="da-DK" sz="1400" i="1" dirty="0"/>
              <a:t>Minimumskrav +</a:t>
            </a:r>
          </a:p>
          <a:p>
            <a:pPr lvl="1"/>
            <a:r>
              <a:rPr lang="da-DK" sz="1400" dirty="0"/>
              <a:t>Kildekoden placeres på OS2s </a:t>
            </a:r>
            <a:r>
              <a:rPr lang="da-DK" sz="1400" dirty="0" err="1"/>
              <a:t>Github</a:t>
            </a:r>
            <a:endParaRPr lang="da-DK" sz="1400" dirty="0"/>
          </a:p>
          <a:p>
            <a:pPr lvl="1"/>
            <a:r>
              <a:rPr lang="da-DK" sz="1400" dirty="0"/>
              <a:t>Driftskrav til løsningen er dokumenteret.</a:t>
            </a:r>
          </a:p>
          <a:p>
            <a:pPr lvl="1"/>
            <a:r>
              <a:rPr lang="da-DK" sz="1400" dirty="0"/>
              <a:t>Løsningen er dokumenteret på teknisk niveau.</a:t>
            </a:r>
          </a:p>
          <a:p>
            <a:pPr lvl="1"/>
            <a:r>
              <a:rPr lang="da-DK" sz="1400" dirty="0"/>
              <a:t>Teknisk implementering af løsningen er dokumenteret.</a:t>
            </a:r>
          </a:p>
          <a:p>
            <a:pPr lvl="1"/>
            <a:r>
              <a:rPr lang="da-DK" sz="1400" dirty="0"/>
              <a:t>Kommunikation via OS2s kommunikationskanaler.</a:t>
            </a:r>
          </a:p>
          <a:p>
            <a:pPr lvl="1"/>
            <a:r>
              <a:rPr lang="da-DK" sz="1400" dirty="0"/>
              <a:t>OS2s værktøjer benyttes (</a:t>
            </a:r>
            <a:r>
              <a:rPr lang="da-DK" sz="1400" dirty="0" err="1"/>
              <a:t>Jira</a:t>
            </a:r>
            <a:r>
              <a:rPr lang="da-DK" sz="1400" dirty="0"/>
              <a:t>, hjemmeside </a:t>
            </a:r>
            <a:r>
              <a:rPr lang="da-DK" sz="1400" dirty="0" err="1"/>
              <a:t>osv</a:t>
            </a:r>
            <a:r>
              <a:rPr lang="da-DK" sz="1400" dirty="0"/>
              <a:t>,)</a:t>
            </a:r>
          </a:p>
          <a:p>
            <a:pPr lvl="1"/>
            <a:endParaRPr lang="da-DK" sz="1400" dirty="0"/>
          </a:p>
          <a:p>
            <a:pPr lvl="1"/>
            <a:endParaRPr lang="da-DK" sz="1400" dirty="0"/>
          </a:p>
          <a:p>
            <a:pPr lvl="1"/>
            <a:endParaRPr lang="da-DK" sz="1400" dirty="0"/>
          </a:p>
          <a:p>
            <a:pPr marL="444500" lvl="1" indent="0">
              <a:buNone/>
            </a:pPr>
            <a:endParaRPr lang="da-DK" sz="1400" dirty="0"/>
          </a:p>
          <a:p>
            <a:r>
              <a:rPr lang="da-DK" sz="1800" dirty="0" err="1"/>
              <a:t>Governance</a:t>
            </a:r>
            <a:endParaRPr lang="da-DK" sz="1400" i="1" dirty="0"/>
          </a:p>
          <a:p>
            <a:pPr lvl="1"/>
            <a:r>
              <a:rPr lang="da-DK" sz="1400" dirty="0"/>
              <a:t>Produktet / projektet oprettes i OS2s porteføljestyring.</a:t>
            </a:r>
          </a:p>
          <a:p>
            <a:pPr lvl="1"/>
            <a:r>
              <a:rPr lang="da-DK" sz="1400" dirty="0"/>
              <a:t>Løbende koordinering med OS2-sekretariatet.</a:t>
            </a:r>
          </a:p>
          <a:p>
            <a:pPr lvl="1"/>
            <a:r>
              <a:rPr lang="da-DK" sz="1400" dirty="0"/>
              <a:t>Sekretariatet assisterer ved opfyldelse af krav.</a:t>
            </a:r>
          </a:p>
          <a:p>
            <a:pPr lvl="1"/>
            <a:r>
              <a:rPr lang="da-DK" sz="1400" dirty="0"/>
              <a:t>Ansvarlig projektleder/tovholder udpeges.</a:t>
            </a:r>
          </a:p>
          <a:p>
            <a:pPr lvl="1"/>
            <a:r>
              <a:rPr lang="da-DK" sz="1400" dirty="0"/>
              <a:t>Orientering til bestyrelsen.</a:t>
            </a:r>
          </a:p>
          <a:p>
            <a:pPr lvl="1"/>
            <a:r>
              <a:rPr lang="da-DK" sz="1400" dirty="0"/>
              <a:t>En projektmodel bør anvendes.</a:t>
            </a:r>
          </a:p>
          <a:p>
            <a:pPr lvl="1"/>
            <a:r>
              <a:rPr lang="da-DK" sz="1400" dirty="0"/>
              <a:t>Antal kommuner: +1.</a:t>
            </a:r>
          </a:p>
          <a:p>
            <a:endParaRPr lang="da-DK" sz="1800" dirty="0"/>
          </a:p>
          <a:p>
            <a:r>
              <a:rPr lang="da-DK" sz="1800" dirty="0"/>
              <a:t> Strategisk sammenhæng</a:t>
            </a:r>
          </a:p>
          <a:p>
            <a:pPr lvl="1"/>
            <a:r>
              <a:rPr lang="da-DK" sz="1400" dirty="0"/>
              <a:t>En kobling til OS2s strategi.</a:t>
            </a:r>
          </a:p>
          <a:p>
            <a:pPr lvl="1"/>
            <a:r>
              <a:rPr lang="da-DK" sz="1400" dirty="0"/>
              <a:t>Ideen / løsning skal understøtte:</a:t>
            </a:r>
          </a:p>
          <a:p>
            <a:pPr lvl="2"/>
            <a:r>
              <a:rPr lang="da-DK" sz="1000" dirty="0"/>
              <a:t>Innovation</a:t>
            </a:r>
          </a:p>
          <a:p>
            <a:pPr lvl="2"/>
            <a:r>
              <a:rPr lang="da-DK" sz="1000" dirty="0"/>
              <a:t>Open Source</a:t>
            </a:r>
          </a:p>
          <a:p>
            <a:pPr lvl="1"/>
            <a:endParaRPr lang="da-DK" sz="1400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38200" y="316705"/>
            <a:ext cx="10515600" cy="638773"/>
          </a:xfrm>
        </p:spPr>
        <p:txBody>
          <a:bodyPr>
            <a:normAutofit fontScale="90000"/>
          </a:bodyPr>
          <a:lstStyle/>
          <a:p>
            <a:r>
              <a:rPr lang="da-DK" dirty="0"/>
              <a:t>Niveau 1</a:t>
            </a:r>
          </a:p>
        </p:txBody>
      </p:sp>
    </p:spTree>
    <p:extLst>
      <p:ext uri="{BB962C8B-B14F-4D97-AF65-F5344CB8AC3E}">
        <p14:creationId xmlns:p14="http://schemas.microsoft.com/office/powerpoint/2010/main" val="1585785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2"/>
          <p:cNvSpPr>
            <a:spLocks noGrp="1"/>
          </p:cNvSpPr>
          <p:nvPr>
            <p:ph idx="1"/>
          </p:nvPr>
        </p:nvSpPr>
        <p:spPr>
          <a:xfrm>
            <a:off x="838200" y="1447800"/>
            <a:ext cx="9942576" cy="4502150"/>
          </a:xfrm>
        </p:spPr>
        <p:txBody>
          <a:bodyPr numCol="2" spcCol="360000">
            <a:noAutofit/>
          </a:bodyPr>
          <a:lstStyle/>
          <a:p>
            <a:r>
              <a:rPr lang="da-DK" sz="1800" dirty="0"/>
              <a:t>Relevans</a:t>
            </a:r>
          </a:p>
          <a:p>
            <a:pPr lvl="1"/>
            <a:r>
              <a:rPr lang="da-DK" sz="1400" dirty="0"/>
              <a:t>Niveau 1 +</a:t>
            </a:r>
          </a:p>
          <a:p>
            <a:pPr lvl="1"/>
            <a:r>
              <a:rPr lang="da-DK" sz="1400" dirty="0"/>
              <a:t>Ideen / løsningen bør have tværkommunal potentiale</a:t>
            </a:r>
          </a:p>
          <a:p>
            <a:pPr lvl="1"/>
            <a:r>
              <a:rPr lang="da-DK" sz="1400" dirty="0"/>
              <a:t>Accept fra lokal linjeledelse.</a:t>
            </a:r>
          </a:p>
          <a:p>
            <a:pPr lvl="1"/>
            <a:endParaRPr lang="da-DK" sz="1000" dirty="0"/>
          </a:p>
          <a:p>
            <a:r>
              <a:rPr lang="da-DK" sz="1800" dirty="0"/>
              <a:t>Formkrav</a:t>
            </a:r>
          </a:p>
          <a:p>
            <a:pPr lvl="1"/>
            <a:r>
              <a:rPr lang="da-DK" sz="1400" dirty="0"/>
              <a:t>Niveau 1 +</a:t>
            </a:r>
          </a:p>
          <a:p>
            <a:pPr lvl="1"/>
            <a:r>
              <a:rPr lang="da-DK" sz="1400" dirty="0"/>
              <a:t>Kun en version af </a:t>
            </a:r>
            <a:r>
              <a:rPr lang="da-DK" sz="1400" dirty="0" err="1"/>
              <a:t>core</a:t>
            </a:r>
            <a:r>
              <a:rPr lang="da-DK" sz="1400" dirty="0"/>
              <a:t> koden.</a:t>
            </a:r>
          </a:p>
          <a:p>
            <a:pPr lvl="1"/>
            <a:r>
              <a:rPr lang="da-DK" sz="1400" dirty="0"/>
              <a:t>Løsningen bør leveres i containerformat f.eks. </a:t>
            </a:r>
            <a:r>
              <a:rPr lang="da-DK" sz="1400" dirty="0" err="1"/>
              <a:t>Docker</a:t>
            </a:r>
            <a:r>
              <a:rPr lang="da-DK" sz="1400" dirty="0"/>
              <a:t> eller der medleveres installationsscript(s).</a:t>
            </a:r>
          </a:p>
          <a:p>
            <a:pPr lvl="1"/>
            <a:r>
              <a:rPr lang="da-DK" sz="1400" dirty="0"/>
              <a:t>Kommunikationsmateriale til strategisk niveau udarbejdes.</a:t>
            </a:r>
          </a:p>
          <a:p>
            <a:pPr lvl="1"/>
            <a:r>
              <a:rPr lang="da-DK" sz="1400" dirty="0"/>
              <a:t>Præsentationsmateriale af løsningen udarbejdes.</a:t>
            </a:r>
          </a:p>
          <a:p>
            <a:pPr lvl="1"/>
            <a:r>
              <a:rPr lang="da-DK" sz="1400" dirty="0"/>
              <a:t>Best </a:t>
            </a:r>
            <a:r>
              <a:rPr lang="da-DK" sz="1400" dirty="0" err="1"/>
              <a:t>practice</a:t>
            </a:r>
            <a:r>
              <a:rPr lang="da-DK" sz="1400" dirty="0"/>
              <a:t> for implementering i organisationen dokumenteres.</a:t>
            </a:r>
          </a:p>
          <a:p>
            <a:pPr lvl="1"/>
            <a:r>
              <a:rPr lang="da-DK" sz="1400" dirty="0"/>
              <a:t>Uddannelsesmateriale bør udarbejdes.</a:t>
            </a:r>
          </a:p>
          <a:p>
            <a:pPr lvl="1"/>
            <a:r>
              <a:rPr lang="da-DK" sz="1400" dirty="0"/>
              <a:t>Teknisk dokumentation indeholder </a:t>
            </a:r>
            <a:r>
              <a:rPr lang="da-DK" sz="1400" dirty="0" err="1"/>
              <a:t>best</a:t>
            </a:r>
            <a:r>
              <a:rPr lang="da-DK" sz="1400" dirty="0"/>
              <a:t> </a:t>
            </a:r>
            <a:r>
              <a:rPr lang="da-DK" sz="1400" dirty="0" err="1"/>
              <a:t>practice</a:t>
            </a:r>
            <a:r>
              <a:rPr lang="da-DK" sz="1400" dirty="0"/>
              <a:t> for kodestandarder.</a:t>
            </a:r>
          </a:p>
          <a:p>
            <a:pPr lvl="1"/>
            <a:r>
              <a:rPr lang="da-DK" sz="1400" dirty="0"/>
              <a:t>Drifts og vedligeholdelses </a:t>
            </a:r>
            <a:r>
              <a:rPr lang="da-DK" sz="1400" dirty="0" err="1"/>
              <a:t>setup</a:t>
            </a:r>
            <a:r>
              <a:rPr lang="da-DK" sz="1400" dirty="0"/>
              <a:t> skal beskrives.</a:t>
            </a:r>
          </a:p>
          <a:p>
            <a:pPr lvl="1"/>
            <a:r>
              <a:rPr lang="da-DK" sz="1400" dirty="0"/>
              <a:t>Følg eller forklar i forhold til standarder og rammearkitektur.</a:t>
            </a:r>
            <a:br>
              <a:rPr lang="da-DK" sz="1400" dirty="0"/>
            </a:br>
            <a:endParaRPr lang="da-DK" sz="1400" dirty="0"/>
          </a:p>
          <a:p>
            <a:r>
              <a:rPr lang="da-DK" sz="1800" dirty="0" err="1"/>
              <a:t>Governance</a:t>
            </a:r>
            <a:endParaRPr lang="da-DK" sz="1800" dirty="0"/>
          </a:p>
          <a:p>
            <a:pPr lvl="1"/>
            <a:r>
              <a:rPr lang="da-DK" sz="1400" dirty="0"/>
              <a:t>Niveau 1 +</a:t>
            </a:r>
          </a:p>
          <a:p>
            <a:pPr lvl="1"/>
            <a:r>
              <a:rPr lang="da-DK" sz="1400" dirty="0"/>
              <a:t>Bestyrelsen godkender projekt / produkt.</a:t>
            </a:r>
          </a:p>
          <a:p>
            <a:pPr lvl="1"/>
            <a:r>
              <a:rPr lang="da-DK" sz="1400" dirty="0"/>
              <a:t>Styregruppe nedsættes.</a:t>
            </a:r>
          </a:p>
          <a:p>
            <a:pPr lvl="1"/>
            <a:r>
              <a:rPr lang="da-DK" sz="1400" dirty="0"/>
              <a:t>Koordinationsgruppe bør dannes.</a:t>
            </a:r>
          </a:p>
          <a:p>
            <a:pPr lvl="1"/>
            <a:r>
              <a:rPr lang="da-DK" sz="1400" dirty="0"/>
              <a:t>Projektmodel bør være dokumenteret.</a:t>
            </a:r>
          </a:p>
          <a:p>
            <a:pPr lvl="1"/>
            <a:r>
              <a:rPr lang="da-DK" sz="1400" dirty="0" err="1"/>
              <a:t>Review</a:t>
            </a:r>
            <a:r>
              <a:rPr lang="da-DK" sz="1400" dirty="0"/>
              <a:t> af kode af 3. part bør foretages.</a:t>
            </a:r>
          </a:p>
          <a:p>
            <a:pPr lvl="1"/>
            <a:r>
              <a:rPr lang="da-DK" sz="1400" dirty="0"/>
              <a:t>Tilslutningsaftale til sikring af økonomien til koordineringsarbejdet bør udfærdiges.</a:t>
            </a:r>
          </a:p>
          <a:p>
            <a:r>
              <a:rPr lang="da-DK" sz="1800" dirty="0"/>
              <a:t>Strategisk sammenhæng</a:t>
            </a:r>
          </a:p>
          <a:p>
            <a:pPr lvl="1"/>
            <a:r>
              <a:rPr lang="da-DK" sz="1400" dirty="0"/>
              <a:t>Niveau 1 +</a:t>
            </a:r>
          </a:p>
          <a:p>
            <a:pPr lvl="1"/>
            <a:r>
              <a:rPr lang="da-DK" sz="1400" dirty="0"/>
              <a:t>Beskriv strategisk overensstemmelse i forhold til OS2 vision og strategi.</a:t>
            </a:r>
            <a:endParaRPr lang="da-DK" sz="600" dirty="0"/>
          </a:p>
          <a:p>
            <a:pPr lvl="1"/>
            <a:endParaRPr lang="da-DK" sz="1400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38200" y="316705"/>
            <a:ext cx="10515600" cy="638773"/>
          </a:xfrm>
        </p:spPr>
        <p:txBody>
          <a:bodyPr>
            <a:normAutofit fontScale="90000"/>
          </a:bodyPr>
          <a:lstStyle/>
          <a:p>
            <a:r>
              <a:rPr lang="da-DK" dirty="0"/>
              <a:t>Niveau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FEDCD-7927-2F43-A8E5-9F86E9CD18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323" y="1960311"/>
            <a:ext cx="5385237" cy="49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80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581" y="569680"/>
            <a:ext cx="3948838" cy="3948838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596000" y="3720029"/>
            <a:ext cx="9000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Offentligt Samarbejde – </a:t>
            </a:r>
            <a:r>
              <a:rPr lang="da-DK">
                <a:latin typeface="Gill Sans Light" charset="0"/>
                <a:ea typeface="Gill Sans Light" charset="0"/>
                <a:cs typeface="Gill Sans Light" charset="0"/>
              </a:rPr>
              <a:t>Open Source</a:t>
            </a:r>
            <a:endParaRPr lang="da-DK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52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38200" y="316705"/>
            <a:ext cx="10515600" cy="638773"/>
          </a:xfrm>
        </p:spPr>
        <p:txBody>
          <a:bodyPr>
            <a:normAutofit fontScale="90000"/>
          </a:bodyPr>
          <a:lstStyle/>
          <a:p>
            <a:r>
              <a:rPr lang="da-DK" dirty="0"/>
              <a:t>Niveau 3</a:t>
            </a:r>
          </a:p>
        </p:txBody>
      </p:sp>
      <p:sp>
        <p:nvSpPr>
          <p:cNvPr id="38" name="Content Placeholder 22"/>
          <p:cNvSpPr>
            <a:spLocks noGrp="1"/>
          </p:cNvSpPr>
          <p:nvPr>
            <p:ph idx="1"/>
          </p:nvPr>
        </p:nvSpPr>
        <p:spPr>
          <a:xfrm>
            <a:off x="838200" y="1447800"/>
            <a:ext cx="9942576" cy="4502150"/>
          </a:xfrm>
        </p:spPr>
        <p:txBody>
          <a:bodyPr numCol="2" spcCol="360000">
            <a:noAutofit/>
          </a:bodyPr>
          <a:lstStyle/>
          <a:p>
            <a:r>
              <a:rPr lang="da-DK" sz="1800" dirty="0"/>
              <a:t>Relevans</a:t>
            </a:r>
          </a:p>
          <a:p>
            <a:pPr lvl="1"/>
            <a:r>
              <a:rPr lang="da-DK" sz="1400" dirty="0"/>
              <a:t>Niveau 2 +</a:t>
            </a:r>
          </a:p>
          <a:p>
            <a:pPr lvl="1"/>
            <a:r>
              <a:rPr lang="da-DK" sz="1400" dirty="0"/>
              <a:t>Ophæng til nationale strategier er til stede.</a:t>
            </a:r>
          </a:p>
          <a:p>
            <a:pPr lvl="1"/>
            <a:endParaRPr lang="da-DK" sz="1400" dirty="0"/>
          </a:p>
          <a:p>
            <a:r>
              <a:rPr lang="da-DK" sz="1800" dirty="0"/>
              <a:t>Formkrav</a:t>
            </a:r>
          </a:p>
          <a:p>
            <a:pPr lvl="1"/>
            <a:r>
              <a:rPr lang="da-DK" sz="1400" dirty="0"/>
              <a:t>Niveau 2 +</a:t>
            </a:r>
          </a:p>
          <a:p>
            <a:pPr lvl="1"/>
            <a:r>
              <a:rPr lang="da-DK" sz="1400" dirty="0"/>
              <a:t>Politisk kommunikation udarbejdes:</a:t>
            </a:r>
          </a:p>
          <a:p>
            <a:pPr lvl="2"/>
            <a:r>
              <a:rPr lang="da-DK" sz="1200" dirty="0"/>
              <a:t>Lokal</a:t>
            </a:r>
          </a:p>
          <a:p>
            <a:pPr lvl="2"/>
            <a:r>
              <a:rPr lang="da-DK" sz="1200" dirty="0"/>
              <a:t>Omverden (KOMBIT, KL, Digitaliseringsstyrelsen mv.) </a:t>
            </a:r>
          </a:p>
          <a:p>
            <a:pPr lvl="1"/>
            <a:r>
              <a:rPr lang="da-DK" sz="1400" dirty="0"/>
              <a:t>Procesplan + procesansvar for driftsimplementering udarbejdes.</a:t>
            </a:r>
          </a:p>
          <a:p>
            <a:pPr lvl="1"/>
            <a:endParaRPr lang="da-DK" sz="1400" dirty="0"/>
          </a:p>
          <a:p>
            <a:r>
              <a:rPr lang="da-DK" sz="1800" dirty="0" err="1"/>
              <a:t>Governance</a:t>
            </a:r>
            <a:endParaRPr lang="da-DK" sz="1800" dirty="0"/>
          </a:p>
          <a:p>
            <a:pPr lvl="1"/>
            <a:r>
              <a:rPr lang="da-DK" sz="1400" dirty="0"/>
              <a:t>Niveau 2 +</a:t>
            </a:r>
          </a:p>
          <a:p>
            <a:pPr lvl="1"/>
            <a:r>
              <a:rPr lang="da-DK" sz="1400" dirty="0"/>
              <a:t>Bestyrelsen godkender styregruppen.</a:t>
            </a:r>
          </a:p>
          <a:p>
            <a:pPr lvl="1"/>
            <a:r>
              <a:rPr lang="da-DK" sz="1400" dirty="0"/>
              <a:t>Bestyrelsen har stemmemajoritet i styregruppen.</a:t>
            </a:r>
          </a:p>
          <a:p>
            <a:pPr lvl="1"/>
            <a:r>
              <a:rPr lang="da-DK" sz="1400" dirty="0"/>
              <a:t>Aftale som sikre økonomi til koordinering og videreudvikling skal udfærdiges.</a:t>
            </a:r>
          </a:p>
          <a:p>
            <a:pPr lvl="1"/>
            <a:r>
              <a:rPr lang="da-DK" sz="1400" dirty="0"/>
              <a:t>Faggruppe(r) etableres.</a:t>
            </a:r>
            <a:br>
              <a:rPr lang="da-DK" sz="1400" dirty="0"/>
            </a:br>
            <a:endParaRPr lang="da-DK" sz="1400" dirty="0"/>
          </a:p>
          <a:p>
            <a:r>
              <a:rPr lang="da-DK" sz="1800" dirty="0"/>
              <a:t>Strategisk sammenhæng</a:t>
            </a:r>
          </a:p>
          <a:p>
            <a:pPr lvl="1"/>
            <a:r>
              <a:rPr lang="da-DK" sz="1400" dirty="0"/>
              <a:t>Niveau 2 +</a:t>
            </a:r>
          </a:p>
          <a:p>
            <a:pPr lvl="1"/>
            <a:r>
              <a:rPr lang="da-DK" sz="1400" dirty="0"/>
              <a:t>Strategisk overensstemmelse i forhold til OS2 vision og strategi skal være til stede og beskrevet.</a:t>
            </a:r>
          </a:p>
          <a:p>
            <a:pPr lvl="1"/>
            <a:r>
              <a:rPr lang="da-DK" sz="1400" dirty="0"/>
              <a:t>Evt. en strategisk sammenhæng med nationale initiativer</a:t>
            </a:r>
          </a:p>
          <a:p>
            <a:pPr lvl="1"/>
            <a:endParaRPr lang="da-DK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6C18E-8EC2-894E-9D8E-99E86AC0DE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323" y="1960311"/>
            <a:ext cx="5385237" cy="49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59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/>
              <a:t>Jira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6675" y="1573161"/>
            <a:ext cx="5813853" cy="4408268"/>
          </a:xfrm>
        </p:spPr>
        <p:txBody>
          <a:bodyPr numCol="1"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da-DK" dirty="0" err="1"/>
              <a:t>Backlog</a:t>
            </a:r>
            <a:r>
              <a:rPr lang="da-DK" dirty="0"/>
              <a:t> </a:t>
            </a:r>
            <a:r>
              <a:rPr lang="da-DK" sz="1400" dirty="0"/>
              <a:t>(</a:t>
            </a:r>
            <a:r>
              <a:rPr lang="da-DK" sz="1400" dirty="0">
                <a:hlinkClick r:id="rId3"/>
              </a:rPr>
              <a:t>Proces for udviklingsønsker</a:t>
            </a:r>
            <a:r>
              <a:rPr lang="da-DK" sz="1400" dirty="0"/>
              <a:t>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Koordinering og prioritering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Bug </a:t>
            </a:r>
            <a:r>
              <a:rPr lang="da-DK" dirty="0" err="1"/>
              <a:t>tracking</a:t>
            </a:r>
            <a:endParaRPr lang="da-DK" dirty="0"/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Sprint </a:t>
            </a:r>
            <a:r>
              <a:rPr lang="da-DK" dirty="0" err="1"/>
              <a:t>planning</a:t>
            </a:r>
            <a:endParaRPr lang="da-DK" dirty="0"/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Leverandørdialog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BA35B-2269-5F4F-88EA-CF77BB8F1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430" y="1229360"/>
            <a:ext cx="5148074" cy="475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52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Git og </a:t>
            </a:r>
            <a:r>
              <a:rPr lang="da-DK" dirty="0" err="1"/>
              <a:t>Github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numCol="1"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da-DK" dirty="0"/>
              <a:t>Lagring af kode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Versionskontrol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Git flow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Samarbejdsværktøj om kode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System dokumentation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Værktøj til kode </a:t>
            </a:r>
            <a:r>
              <a:rPr lang="da-DK" dirty="0" err="1"/>
              <a:t>review</a:t>
            </a:r>
            <a:endParaRPr lang="da-DK" dirty="0"/>
          </a:p>
        </p:txBody>
      </p:sp>
      <p:pic>
        <p:nvPicPr>
          <p:cNvPr id="1026" name="Picture 2" descr="https://www.grafikart.fr/uploads/tutoriels/1/742.jpg">
            <a:extLst>
              <a:ext uri="{FF2B5EF4-FFF2-40B4-BE49-F238E27FC236}">
                <a16:creationId xmlns:a16="http://schemas.microsoft.com/office/drawing/2014/main" id="{E1A1223B-409B-FF40-A57D-D59069FBD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EBEBE3"/>
              </a:clrFrom>
              <a:clrTo>
                <a:srgbClr val="EBEB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6400" y="1906701"/>
            <a:ext cx="6110525" cy="42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084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Hjemmesiden / OS2.eu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6675" y="1533831"/>
            <a:ext cx="5813853" cy="4229305"/>
          </a:xfrm>
        </p:spPr>
        <p:txBody>
          <a:bodyPr numCol="1"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da-DK" dirty="0"/>
              <a:t>Nyheder og begivenheder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Produkt og Projekt overblik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Grupperum og videndeling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Skabeloner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Viden om OS2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/>
              <a:t>Og meget mere </a:t>
            </a:r>
            <a:r>
              <a:rPr lang="is-IS" dirty="0"/>
              <a:t>…</a:t>
            </a:r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A673D-C1F0-6943-AD45-7AC8B6098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2771">
            <a:off x="6847840" y="1823185"/>
            <a:ext cx="3956897" cy="37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70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1EC5BBF-E6B5-204B-A205-39804A5B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OS2viden / faq.os2.eu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1C27A54-8CE0-F845-A810-0836786D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a-DK" dirty="0"/>
              <a:t>Stil spørgsmål og få svar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Alle hjælper alle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Søg i vejledninger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Søg i andres spørgsmål og svar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Afgræns søgning til enkelte produkter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51805-E782-D944-A154-99F9ABDDE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83" y="1842564"/>
            <a:ext cx="5222621" cy="359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26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Muligheder med OS2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5175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dirty="0"/>
              <a:t>Få stor indflydelse på løsningerne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Få billigere løsninger, mere for pengene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Ingen leverandørbindinger, adgang til kildekode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Kort time to </a:t>
            </a:r>
            <a:r>
              <a:rPr lang="da-DK" dirty="0" err="1"/>
              <a:t>market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Opbygge kompetencer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Få testet ideer af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Governancemodel og fælles værktøjskasse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6332C-C705-3240-A005-06D6F17687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688" y="1720645"/>
            <a:ext cx="4468573" cy="42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98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Har du en udfordring / et behov?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Brug OS2 til at finde en løsning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Er der andre som allerede har lavet en løsning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Afdæk om en eksisterende løsning kan tilpasses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Skab kontakt til open source leverandører</a:t>
            </a:r>
          </a:p>
          <a:p>
            <a:pPr marL="444500" lvl="1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Brug OS2 til idegenerering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Del viden med ligesindede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Kontakt til andre med samme udfordring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Løft udfordringen ind i andre fora</a:t>
            </a:r>
          </a:p>
          <a:p>
            <a:pPr marL="444500" lvl="1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37B0DC-48B0-F04D-B662-9524427A6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20557">
            <a:off x="6375658" y="2704419"/>
            <a:ext cx="6056156" cy="36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88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Har du en idé?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Brug OS2 til at modne ideen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Del den med andre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Få valideret om det er en god idé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Få feedback fra andre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Brug OS2 til at skabe projektet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Skab opbakning fra andre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Etablering af projektets organisering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Sikre økonomien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Brug OS2 til dialog med leverandører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Skab en open source løsning</a:t>
            </a:r>
          </a:p>
          <a:p>
            <a:pPr marL="444500" lvl="1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FADC2-55EA-9C42-B703-70E2F6F26A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62236">
            <a:off x="7210733" y="953324"/>
            <a:ext cx="3535926" cy="50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12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CF261-84B0-6F4C-A810-D54D4529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039" y="2379699"/>
            <a:ext cx="9963891" cy="6883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Har du en løsning du vil dele?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399325" cy="461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Brug OS2 til at dele løsningen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OS2 har en </a:t>
            </a:r>
            <a:r>
              <a:rPr lang="da-DK" dirty="0" err="1"/>
              <a:t>governance-model</a:t>
            </a:r>
            <a:endParaRPr lang="da-DK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OS2s sekretariat hjælper med organiseringen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OS2 har en kommunikationsplatform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OS2 har styr på open source licenserne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Brug OS2 til at modne produktet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Brug OS2 til at gøre produktet bedre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OS2 kan hjælpe med at udbrede kendskabet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Brug OS2 til fælles videreudvikling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Skab fælles tilslutning via OS2</a:t>
            </a:r>
          </a:p>
          <a:p>
            <a:pPr marL="444500" lvl="1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6384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hjælper OS2 med?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6496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dirty="0"/>
              <a:t>Kommunikation</a:t>
            </a:r>
          </a:p>
          <a:p>
            <a:pPr marL="444500" lvl="1" indent="0">
              <a:buNone/>
            </a:pPr>
            <a:r>
              <a:rPr lang="da-DK" dirty="0"/>
              <a:t>Udarbejde artikler, nyheder og andet materiale</a:t>
            </a:r>
          </a:p>
          <a:p>
            <a:pPr marL="444500" lvl="1" indent="0">
              <a:buNone/>
            </a:pPr>
            <a:r>
              <a:rPr lang="da-DK" dirty="0"/>
              <a:t>Nyhedsbreve, hjemmeside, LinkedIn osv.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Arrangementer</a:t>
            </a:r>
          </a:p>
          <a:p>
            <a:pPr marL="444500" lvl="1" indent="0">
              <a:buNone/>
            </a:pPr>
            <a:r>
              <a:rPr lang="da-DK" dirty="0"/>
              <a:t>Planlægge, markedsføre og afvikle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Support til OS2s værktøjskasse</a:t>
            </a:r>
          </a:p>
          <a:p>
            <a:pPr marL="444500" lvl="1" indent="0">
              <a:buNone/>
            </a:pPr>
            <a:r>
              <a:rPr lang="da-DK" dirty="0" err="1"/>
              <a:t>Jira</a:t>
            </a:r>
            <a:r>
              <a:rPr lang="da-DK" dirty="0"/>
              <a:t>, </a:t>
            </a:r>
            <a:r>
              <a:rPr lang="da-DK" dirty="0" err="1"/>
              <a:t>Github</a:t>
            </a:r>
            <a:r>
              <a:rPr lang="da-DK" dirty="0"/>
              <a:t>, OS2loop, Hjemmesiden osv.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Opfyldelse af </a:t>
            </a:r>
            <a:r>
              <a:rPr lang="da-DK" dirty="0" err="1"/>
              <a:t>governancekrav</a:t>
            </a:r>
            <a:endParaRPr lang="da-DK" dirty="0"/>
          </a:p>
          <a:p>
            <a:pPr marL="444500" lvl="1" indent="0">
              <a:buNone/>
            </a:pPr>
            <a:r>
              <a:rPr lang="da-DK" dirty="0"/>
              <a:t>Skabeloner, vejledninger osv.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Koordinering</a:t>
            </a:r>
          </a:p>
          <a:p>
            <a:pPr marL="444500" lvl="1" indent="0">
              <a:buNone/>
            </a:pPr>
            <a:r>
              <a:rPr lang="da-DK" dirty="0"/>
              <a:t>Koordinationsgrupper, faggrupper osv.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Styregruppebetjening</a:t>
            </a:r>
          </a:p>
          <a:p>
            <a:pPr marL="444500" lvl="1" indent="0">
              <a:buNone/>
            </a:pPr>
            <a:r>
              <a:rPr lang="da-DK" dirty="0"/>
              <a:t>Dagsordner, referater osv.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Administration af økonomi og tilslutning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392EE-2616-5F46-B9CB-EA5B0D6A7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5997"/>
            <a:ext cx="46101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58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Historien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Stiftet i 2012 af Syddjurs, Sønderborg, Ballerup, Ishøj og København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Begyndte som hjemmesidefællesskab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Stærkt inspireret af T!NG fællesskabet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2" r="8322"/>
          <a:stretch>
            <a:fillRect/>
          </a:stretch>
        </p:blipFill>
        <p:spPr>
          <a:xfrm>
            <a:off x="6342443" y="1555850"/>
            <a:ext cx="4416707" cy="3746300"/>
          </a:xfrm>
        </p:spPr>
      </p:pic>
    </p:spTree>
    <p:extLst>
      <p:ext uri="{BB962C8B-B14F-4D97-AF65-F5344CB8AC3E}">
        <p14:creationId xmlns:p14="http://schemas.microsoft.com/office/powerpoint/2010/main" val="4028940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696675" y="202023"/>
            <a:ext cx="10800000" cy="1007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l"/>
            <a:r>
              <a:rPr lang="da-DK" sz="4400" dirty="0"/>
              <a:t>Open Source produkter i OS2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00" y="3504533"/>
            <a:ext cx="1353600" cy="359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00" y="1803657"/>
            <a:ext cx="1674000" cy="360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469" y="1803885"/>
            <a:ext cx="1637647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962" y="1803885"/>
            <a:ext cx="1771765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469" y="6055054"/>
            <a:ext cx="2018824" cy="3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800" y="2654209"/>
            <a:ext cx="1108235" cy="3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3469" y="2654209"/>
            <a:ext cx="896471" cy="3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8962" y="2654209"/>
            <a:ext cx="1065882" cy="3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8962" y="5204731"/>
            <a:ext cx="2294118" cy="3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8962" y="3504083"/>
            <a:ext cx="1560000" cy="3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00" y="4354407"/>
            <a:ext cx="1590000" cy="3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00" y="6055054"/>
            <a:ext cx="1732258" cy="3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F4C823-3EE3-E147-887B-A6E624019A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13469" y="4358007"/>
            <a:ext cx="1823929" cy="35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9309E7-B60D-3E42-858B-A464CAC1CF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48962" y="4358007"/>
            <a:ext cx="1208965" cy="35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5FFE8E-28E7-BB42-A91A-18376B6EB5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13469" y="3504083"/>
            <a:ext cx="1955295" cy="3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0282C9-DBB6-504D-AE14-C72D0B35B1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13469" y="5204731"/>
            <a:ext cx="1235294" cy="3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1E3715-AE97-8741-8A22-7FC6D53828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2800" y="5204731"/>
            <a:ext cx="93882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49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8111-65A7-8542-9ED0-5B1A19E9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mange anvender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98666-4C96-EB49-96CE-A6E6E3EBC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858" y="1362422"/>
            <a:ext cx="6630891" cy="423661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545B63-2628-6347-B46B-CB7088AE68A7}"/>
              </a:ext>
            </a:extLst>
          </p:cNvPr>
          <p:cNvSpPr txBox="1">
            <a:spLocks/>
          </p:cNvSpPr>
          <p:nvPr/>
        </p:nvSpPr>
        <p:spPr>
          <a:xfrm>
            <a:off x="696675" y="1720645"/>
            <a:ext cx="4260807" cy="422930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30480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7112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/>
              <a:defRPr sz="20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1155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/>
              <a:defRPr sz="18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92 af 98 kommuner anvender mindst et OS2-produkt</a:t>
            </a:r>
          </a:p>
          <a:p>
            <a:endParaRPr lang="da-DK" dirty="0"/>
          </a:p>
          <a:p>
            <a:r>
              <a:rPr lang="da-DK" dirty="0"/>
              <a:t>73 kommuner anvender mindst 2 produkter</a:t>
            </a:r>
          </a:p>
          <a:p>
            <a:endParaRPr lang="da-DK" dirty="0"/>
          </a:p>
          <a:p>
            <a:r>
              <a:rPr lang="da-DK" dirty="0"/>
              <a:t>55 kommuner anvender 3 eller flere produkter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85534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8111-65A7-8542-9ED0-5B1A19E9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Antal open source produkter i OS2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545B63-2628-6347-B46B-CB7088AE68A7}"/>
              </a:ext>
            </a:extLst>
          </p:cNvPr>
          <p:cNvSpPr txBox="1">
            <a:spLocks/>
          </p:cNvSpPr>
          <p:nvPr/>
        </p:nvSpPr>
        <p:spPr>
          <a:xfrm>
            <a:off x="696675" y="1720645"/>
            <a:ext cx="4260807" cy="422930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30480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4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7112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tabLst/>
              <a:defRPr sz="20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1155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tabLst/>
              <a:defRPr sz="18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i="0" kern="1200">
                <a:solidFill>
                  <a:schemeClr val="tx1">
                    <a:alpha val="9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Et produkt er i drift i mindst en organisation</a:t>
            </a:r>
          </a:p>
          <a:p>
            <a:endParaRPr lang="da-DK" dirty="0"/>
          </a:p>
          <a:p>
            <a:r>
              <a:rPr lang="da-DK" dirty="0"/>
              <a:t>Et produkt har en relevans for andre</a:t>
            </a:r>
          </a:p>
          <a:p>
            <a:endParaRPr lang="da-DK" dirty="0"/>
          </a:p>
          <a:p>
            <a:r>
              <a:rPr lang="da-DK" dirty="0"/>
              <a:t>Et produkt er indplaceret i OS2s governancemodel</a:t>
            </a:r>
          </a:p>
          <a:p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ADBC0-D364-BF4D-82A3-A2F3D9814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230" y="1771650"/>
            <a:ext cx="61341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47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6342078" cy="4229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Brug det som giver mening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Spørg med jævne mellemrum om der er løsninger andre har lavet der giver mening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Når I går med udfordringer i organisationen overvej om i sammen med andre kan løse jeres udfordring</a:t>
            </a:r>
            <a:br>
              <a:rPr lang="da-DK" dirty="0"/>
            </a:br>
            <a:endParaRPr lang="da-DK" dirty="0"/>
          </a:p>
          <a:p>
            <a:pPr marL="0" indent="0">
              <a:buNone/>
            </a:pPr>
            <a:r>
              <a:rPr lang="da-DK" dirty="0"/>
              <a:t>Opbyg kompetencer med andre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A15B31-0BD5-264E-AEF1-2AF239141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75" y="354423"/>
            <a:ext cx="10800000" cy="1007999"/>
          </a:xfrm>
        </p:spPr>
        <p:txBody>
          <a:bodyPr/>
          <a:lstStyle/>
          <a:p>
            <a:r>
              <a:rPr lang="da-DK" dirty="0"/>
              <a:t>Overvejelser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47E15-B1A8-5C4D-A74F-1CCE3A7F2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690" y="1858010"/>
            <a:ext cx="3568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82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CCCE12-3F65-734D-A745-C5DEE0528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850" y="5723758"/>
            <a:ext cx="4106300" cy="423042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r>
              <a:rPr lang="da-DK" dirty="0" err="1">
                <a:solidFill>
                  <a:schemeClr val="tx1">
                    <a:alpha val="80000"/>
                  </a:schemeClr>
                </a:solidFill>
              </a:rPr>
              <a:t>rafr@aarhus.dk</a:t>
            </a:r>
            <a:r>
              <a:rPr lang="da-DK" dirty="0">
                <a:solidFill>
                  <a:schemeClr val="tx1">
                    <a:alpha val="80000"/>
                  </a:schemeClr>
                </a:solidFill>
              </a:rPr>
              <a:t> – www.os2.eu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50186A9-4E66-BE48-A054-B8C4181D0045}"/>
              </a:ext>
            </a:extLst>
          </p:cNvPr>
          <p:cNvSpPr txBox="1">
            <a:spLocks/>
          </p:cNvSpPr>
          <p:nvPr/>
        </p:nvSpPr>
        <p:spPr>
          <a:xfrm>
            <a:off x="4413069" y="5135617"/>
            <a:ext cx="3365861" cy="42304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tabLst/>
              <a:defRPr sz="24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20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18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solidFill>
                  <a:schemeClr val="tx1">
                    <a:alpha val="80000"/>
                  </a:schemeClr>
                </a:solidFill>
              </a:rPr>
              <a:t>Rasmus Frey på LinkedIn</a:t>
            </a:r>
          </a:p>
        </p:txBody>
      </p:sp>
    </p:spTree>
    <p:extLst>
      <p:ext uri="{BB962C8B-B14F-4D97-AF65-F5344CB8AC3E}">
        <p14:creationId xmlns:p14="http://schemas.microsoft.com/office/powerpoint/2010/main" val="682509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CCE16-2A86-A543-BBDD-1BA2DF48F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Læs mere på disse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AD7FA-55AE-524C-827A-126E2F2CA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>
                <a:hlinkClick r:id="rId2"/>
              </a:rPr>
              <a:t>Governance</a:t>
            </a:r>
            <a:r>
              <a:rPr lang="da-DK" dirty="0">
                <a:hlinkClick r:id="rId2"/>
              </a:rPr>
              <a:t> i OS2</a:t>
            </a:r>
            <a:endParaRPr lang="da-DK" dirty="0"/>
          </a:p>
          <a:p>
            <a:pPr lvl="1"/>
            <a:r>
              <a:rPr lang="da-DK" dirty="0">
                <a:hlinkClick r:id="rId3"/>
              </a:rPr>
              <a:t>Rapporten organisering i OS2</a:t>
            </a:r>
            <a:endParaRPr lang="da-DK" dirty="0"/>
          </a:p>
          <a:p>
            <a:pPr lvl="1"/>
            <a:r>
              <a:rPr lang="da-DK" dirty="0">
                <a:hlinkClick r:id="rId4"/>
              </a:rPr>
              <a:t>Vejledning til produktniveauer</a:t>
            </a:r>
            <a:endParaRPr lang="da-DK" dirty="0"/>
          </a:p>
          <a:p>
            <a:r>
              <a:rPr lang="da-DK" dirty="0">
                <a:hlinkClick r:id="rId5"/>
              </a:rPr>
              <a:t>Open Source licenser</a:t>
            </a:r>
            <a:endParaRPr lang="da-DK" dirty="0"/>
          </a:p>
          <a:p>
            <a:r>
              <a:rPr lang="da-DK" dirty="0">
                <a:hlinkClick r:id="rId6"/>
              </a:rPr>
              <a:t>Proces for udviklingsønsker</a:t>
            </a:r>
            <a:endParaRPr lang="da-DK" dirty="0"/>
          </a:p>
          <a:p>
            <a:r>
              <a:rPr lang="da-DK" dirty="0">
                <a:hlinkClick r:id="rId7"/>
              </a:rPr>
              <a:t>Vedtægter</a:t>
            </a:r>
            <a:endParaRPr lang="da-DK" dirty="0"/>
          </a:p>
          <a:p>
            <a:r>
              <a:rPr lang="da-DK" dirty="0">
                <a:hlinkClick r:id="rId8"/>
              </a:rPr>
              <a:t>Code of Conduct</a:t>
            </a:r>
            <a:endParaRPr lang="da-DK" dirty="0"/>
          </a:p>
          <a:p>
            <a:r>
              <a:rPr lang="da-DK" dirty="0">
                <a:hlinkClick r:id="rId9"/>
              </a:rPr>
              <a:t>OS2s </a:t>
            </a:r>
            <a:r>
              <a:rPr lang="da-DK" dirty="0" err="1">
                <a:hlinkClick r:id="rId9"/>
              </a:rPr>
              <a:t>Jira</a:t>
            </a:r>
            <a:endParaRPr lang="da-DK" dirty="0"/>
          </a:p>
          <a:p>
            <a:r>
              <a:rPr lang="da-DK" dirty="0">
                <a:hlinkClick r:id="rId10"/>
              </a:rPr>
              <a:t>Blogindlæg på OS2.eu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DE41D-4B5D-184E-8E88-331679C2B8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174" y="1469143"/>
            <a:ext cx="4308904" cy="3919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79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86" y="4235877"/>
            <a:ext cx="1353600" cy="359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86" y="1698553"/>
            <a:ext cx="1674000" cy="360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706" y="1696575"/>
            <a:ext cx="1637647" cy="3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073" y="1730768"/>
            <a:ext cx="1771765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557" y="1696575"/>
            <a:ext cx="2018824" cy="3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986" y="2967330"/>
            <a:ext cx="1108235" cy="3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706" y="2966226"/>
            <a:ext cx="896471" cy="3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5073" y="2966226"/>
            <a:ext cx="1065882" cy="3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2557" y="2966226"/>
            <a:ext cx="2294118" cy="3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5073" y="4235878"/>
            <a:ext cx="1560000" cy="3600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96675" y="202023"/>
            <a:ext cx="10800000" cy="1007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l"/>
            <a:r>
              <a:rPr lang="da-DK" sz="4400" dirty="0"/>
              <a:t>OS2 produkterne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86" y="5503974"/>
            <a:ext cx="1590000" cy="3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557" y="4235877"/>
            <a:ext cx="1732258" cy="3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F4C823-3EE3-E147-887B-A6E624019A2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1706" y="5507574"/>
            <a:ext cx="1823929" cy="35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9309E7-B60D-3E42-858B-A464CAC1CF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95073" y="5507574"/>
            <a:ext cx="1208965" cy="35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5FFE8E-28E7-BB42-A91A-18376B6EB5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21706" y="4235877"/>
            <a:ext cx="195529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en-US" dirty="0" err="1"/>
              <a:t>Håndtering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rollemodellering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rolletildeling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tværs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fagsystemer</a:t>
            </a:r>
            <a:endParaRPr lang="da-D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613" y="2125800"/>
            <a:ext cx="6270774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07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Hvad er OS2rollekatalog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Brugervenlig værktøj til modellering af rettigheder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Samlet styring af rettigheder på tværs af fagsystemer, herunder også KOMBIT fagsystemer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Ét samlet overblik over medarbejdernes rettigheder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Nem adgang til revisions- og opfølgningsrapporter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Mulighed for decentral brugerstyring og selvbetjening for slutbrugerne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4174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7829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Niveau 2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Styregruppe: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Favrskov, Aarhus, Norddjurs og DIGIT ved Vordingborg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Koordinationsgruppe: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Favrskov, Norddjurs, Syddjurs, Skanderborg, DIGIT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KOMBIT er med som observatør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Anvendere: 20 kommuner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 indgår selv drift og supportaftale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Fælles videreudvikling via tilslutningsaftale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Leverandør: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Digital Identity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Videreudvikling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Kobling til MO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82B31-C1B4-824F-AE9D-A3AFC8C3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1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334865" y="-6784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AC364C-18DE-0C45-9F35-295D534079B4}"/>
              </a:ext>
            </a:extLst>
          </p:cNvPr>
          <p:cNvGrpSpPr/>
          <p:nvPr/>
        </p:nvGrpSpPr>
        <p:grpSpPr>
          <a:xfrm>
            <a:off x="1584608" y="1437977"/>
            <a:ext cx="9022784" cy="3982046"/>
            <a:chOff x="2246006" y="1126470"/>
            <a:chExt cx="9022784" cy="3982046"/>
          </a:xfrm>
        </p:grpSpPr>
        <p:sp>
          <p:nvSpPr>
            <p:cNvPr id="14" name="TextBox 13"/>
            <p:cNvSpPr txBox="1"/>
            <p:nvPr/>
          </p:nvSpPr>
          <p:spPr>
            <a:xfrm>
              <a:off x="6966740" y="1126470"/>
              <a:ext cx="281237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00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Billigere løsninger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71127" y="4492963"/>
              <a:ext cx="320218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400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Kompetencer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51991" y="3076447"/>
              <a:ext cx="187583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600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Fællesskab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22190" y="3703935"/>
              <a:ext cx="30489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600" b="1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Open Source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20081" y="1928575"/>
              <a:ext cx="30716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800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Resultatskabende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13837" y="2494538"/>
              <a:ext cx="27590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4800" b="1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Ejerskab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46006" y="2104026"/>
              <a:ext cx="2949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800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Digitale løsninger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94673" y="2987496"/>
              <a:ext cx="26821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000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Udviklingskraft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37624" y="1776434"/>
              <a:ext cx="230383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500" b="1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Open Content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16993" y="1141295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600" b="1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Genbrug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61947" y="3611633"/>
              <a:ext cx="22813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800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Behovsstyret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18295" y="4160699"/>
              <a:ext cx="41504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3200" b="1" dirty="0">
                  <a:solidFill>
                    <a:schemeClr val="tx1">
                      <a:lumMod val="95000"/>
                      <a:lumOff val="5000"/>
                      <a:alpha val="9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Sammenhængskraft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7078CB8-781F-F448-B8A6-41D52F37B066}"/>
              </a:ext>
            </a:extLst>
          </p:cNvPr>
          <p:cNvSpPr txBox="1"/>
          <p:nvPr/>
        </p:nvSpPr>
        <p:spPr>
          <a:xfrm>
            <a:off x="6991519" y="-5340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1106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Dialogværktøj til IT-indkøb.</a:t>
            </a:r>
            <a:br>
              <a:rPr lang="da-DK" dirty="0"/>
            </a:br>
            <a:r>
              <a:rPr lang="da-DK" dirty="0"/>
              <a:t>Sikre at man får stillet de rigtige non-funktionelle krav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00" y="2125800"/>
            <a:ext cx="5755800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15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76" y="354424"/>
            <a:ext cx="6271052" cy="69809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da-DK" sz="4100" dirty="0"/>
              <a:t>Hvad er OS2kravmotor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6" y="1708879"/>
            <a:ext cx="8447324" cy="3789658"/>
          </a:xfrm>
          <a:solidFill>
            <a:schemeClr val="bg1">
              <a:alpha val="90000"/>
            </a:schemeClr>
          </a:solidFill>
        </p:spPr>
        <p:txBody>
          <a:bodyPr>
            <a:normAutofit fontScale="92500"/>
          </a:bodyPr>
          <a:lstStyle/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Et kravkatalog til den tekniske dialog mellem leverandøren og jeres kommune inden et it-indkøb.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Et redskab, som kan bruges til intern dialog i Kommunen mellem IT &amp; Digitalisering og forretningen samt med leverandører.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Redskab til at få kvalitetssikret og vedligeholdt ikke-funktionelle krav.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Genbrug af krav på tværs af it-anskaffelser og på tværs af kommuner.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7875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Baggrund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Vi er dårlige til at stille de rigtige ikke-funktionelle krav</a:t>
            </a:r>
          </a:p>
          <a:p>
            <a:pPr lvl="1"/>
            <a:r>
              <a:rPr lang="da-DK" dirty="0"/>
              <a:t>På en god dag laver vi </a:t>
            </a:r>
            <a:r>
              <a:rPr lang="da-DK" dirty="0" err="1"/>
              <a:t>copy</a:t>
            </a:r>
            <a:r>
              <a:rPr lang="da-DK" dirty="0"/>
              <a:t>/</a:t>
            </a:r>
            <a:r>
              <a:rPr lang="da-DK" dirty="0" err="1"/>
              <a:t>paste</a:t>
            </a:r>
            <a:r>
              <a:rPr lang="da-DK" dirty="0"/>
              <a:t> fra en tidligere kravspecifikation</a:t>
            </a:r>
          </a:p>
          <a:p>
            <a:pPr lvl="1"/>
            <a:r>
              <a:rPr lang="da-DK" dirty="0"/>
              <a:t>På en dårlig køber vi først, og betaler for rettelser bagefter</a:t>
            </a:r>
          </a:p>
          <a:p>
            <a:endParaRPr lang="da-DK" dirty="0"/>
          </a:p>
          <a:p>
            <a:r>
              <a:rPr lang="da-DK" dirty="0"/>
              <a:t>Flere kommuner har etableret lokale kravbanke</a:t>
            </a:r>
          </a:p>
          <a:p>
            <a:pPr lvl="1"/>
            <a:r>
              <a:rPr lang="da-DK" dirty="0"/>
              <a:t>Det er de samme krav vi arbejder med på tværs af kommunegrænserne</a:t>
            </a:r>
          </a:p>
          <a:p>
            <a:pPr lvl="1"/>
            <a:r>
              <a:rPr lang="da-DK" dirty="0"/>
              <a:t>Krav bliver bedre af at blive brugt, og revurderet/opdateret</a:t>
            </a:r>
          </a:p>
          <a:p>
            <a:pPr lvl="1"/>
            <a:r>
              <a:rPr lang="da-DK" dirty="0"/>
              <a:t>Fælles kravbank!</a:t>
            </a:r>
          </a:p>
          <a:p>
            <a:endParaRPr lang="da-DK" dirty="0"/>
          </a:p>
          <a:p>
            <a:r>
              <a:rPr lang="da-DK" dirty="0"/>
              <a:t>Kravmotoren skal være rammen for fællesskabet</a:t>
            </a:r>
          </a:p>
          <a:p>
            <a:pPr lvl="1"/>
            <a:r>
              <a:rPr lang="da-DK" dirty="0"/>
              <a:t>Fælles kravbank → højere kvalitet</a:t>
            </a:r>
          </a:p>
          <a:p>
            <a:pPr lvl="1"/>
            <a:r>
              <a:rPr lang="da-DK" dirty="0"/>
              <a:t>Guidet forløb til at vælge relevante krav → forretningen får stillet kravene før de køber ind</a:t>
            </a:r>
          </a:p>
          <a:p>
            <a:pPr lvl="1"/>
            <a:r>
              <a:rPr lang="da-DK" dirty="0"/>
              <a:t>Ensartet præsentation af krav til leverandører → optimerer processen, og gør leverandørerne glade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5983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1ED2E69-8EB1-FA4B-BD66-49EAEB7C8126}"/>
              </a:ext>
            </a:extLst>
          </p:cNvPr>
          <p:cNvGrpSpPr/>
          <p:nvPr/>
        </p:nvGrpSpPr>
        <p:grpSpPr>
          <a:xfrm>
            <a:off x="838760" y="2048048"/>
            <a:ext cx="10344860" cy="3903750"/>
            <a:chOff x="838760" y="2424960"/>
            <a:chExt cx="10344860" cy="39037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E01F15-7ACF-AD4A-884A-A47E676F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4631" y="5797494"/>
              <a:ext cx="1158989" cy="5312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A22A9B-8A36-ED4D-89A0-FC63614A1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7270" y="5797494"/>
              <a:ext cx="877981" cy="5312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FE703E-0C01-494A-A0C4-D2BEAD87E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867" y="2424960"/>
              <a:ext cx="1848816" cy="5312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F90748-09BF-6B43-BC7B-CD54F36F3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231" y="2424960"/>
              <a:ext cx="1435719" cy="5312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B890AA-75F1-0F44-B73A-30722C779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5498" y="2424960"/>
              <a:ext cx="1761544" cy="5312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E9399B-4463-D547-8EFF-FB233298C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678" y="3264294"/>
              <a:ext cx="2085558" cy="5312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82BFD6-A5F7-0C42-B4AB-F649CE413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760" y="3268020"/>
              <a:ext cx="1688859" cy="53121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7FCF50-E49F-9940-9AAF-28308024E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clrChange>
                <a:clrFrom>
                  <a:srgbClr val="DEE7EE"/>
                </a:clrFrom>
                <a:clrTo>
                  <a:srgbClr val="DEE7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97590" y="2572520"/>
              <a:ext cx="1581336" cy="23609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89C8FB6-590F-7B4E-BEF4-18F4A9D9B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9474" y="2424960"/>
              <a:ext cx="1034146" cy="53121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4401BCC-9927-6349-B5B2-A0842B8E7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9811" y="5797494"/>
              <a:ext cx="898077" cy="53121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9DE03E-B70B-5C45-B2E0-6E184673B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760" y="4111080"/>
              <a:ext cx="2703828" cy="53121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647508-6BC9-8541-8876-311C1BADC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760" y="4954139"/>
              <a:ext cx="1530688" cy="53121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EFBE090-6A56-8C4B-ADCE-C94EBDFD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3231" y="4950414"/>
              <a:ext cx="1040389" cy="53121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F83B123-04FE-8043-9498-3A46A80F5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2177" y="4137920"/>
              <a:ext cx="1901443" cy="47219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149FDA4-0FFB-5D48-BDE1-FF006176E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5433" y="4111080"/>
              <a:ext cx="1690188" cy="53121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EFC828E-2276-0143-8935-AA9CF04BD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4554" y="5797494"/>
              <a:ext cx="825875" cy="53121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8734DC-3216-CD4C-A9C5-33572FB4B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23295" y="3297384"/>
              <a:ext cx="1409874" cy="4721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1C1CA77-40D3-C049-BFB2-19DA49FF4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8227" y="3262677"/>
              <a:ext cx="2445393" cy="53121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930B9C6-83E8-644A-913A-FECCE31BA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3249" y="4957865"/>
              <a:ext cx="1037369" cy="53121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7E849E8-A409-874E-8B13-5B5CFED92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8466" y="4111080"/>
              <a:ext cx="1640866" cy="53121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62F6CFB-40F5-D445-9359-327FDE60A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840" y="4957865"/>
              <a:ext cx="1056795" cy="53121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F7C050E-CFD7-1F49-BFA4-78219624C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760" y="5797494"/>
              <a:ext cx="426412" cy="53121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A045E01-614B-ED49-B88C-C4546D32F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2062" y="4950414"/>
              <a:ext cx="1789164" cy="531216"/>
            </a:xfrm>
            <a:prstGeom prst="rect">
              <a:avLst/>
            </a:prstGeom>
          </p:spPr>
        </p:pic>
      </p:grpSp>
      <p:sp>
        <p:nvSpPr>
          <p:cNvPr id="38" name="Title 3">
            <a:extLst>
              <a:ext uri="{FF2B5EF4-FFF2-40B4-BE49-F238E27FC236}">
                <a16:creationId xmlns:a16="http://schemas.microsoft.com/office/drawing/2014/main" id="{16A79D2F-C459-4F43-9FD1-8CFD15B589FB}"/>
              </a:ext>
            </a:extLst>
          </p:cNvPr>
          <p:cNvSpPr txBox="1">
            <a:spLocks/>
          </p:cNvSpPr>
          <p:nvPr/>
        </p:nvSpPr>
        <p:spPr>
          <a:xfrm>
            <a:off x="696675" y="354424"/>
            <a:ext cx="10800000" cy="15817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da-DK" sz="3400" dirty="0"/>
              <a:t>Udviklet med støtte fra 21 kommuner, OS2 og</a:t>
            </a:r>
            <a:br>
              <a:rPr lang="da-DK" sz="3400" dirty="0"/>
            </a:br>
            <a:r>
              <a:rPr lang="da-DK" sz="3400" dirty="0"/>
              <a:t>Rammearkitekturpuljen</a:t>
            </a:r>
          </a:p>
        </p:txBody>
      </p:sp>
    </p:spTree>
    <p:extLst>
      <p:ext uri="{BB962C8B-B14F-4D97-AF65-F5344CB8AC3E}">
        <p14:creationId xmlns:p14="http://schemas.microsoft.com/office/powerpoint/2010/main" val="11584262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78293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40000"/>
              </a:lnSpc>
            </a:pPr>
            <a:r>
              <a:rPr lang="da-DK" dirty="0"/>
              <a:t>Niveau 2</a:t>
            </a:r>
          </a:p>
          <a:p>
            <a:pPr>
              <a:lnSpc>
                <a:spcPct val="140000"/>
              </a:lnSpc>
            </a:pPr>
            <a:r>
              <a:rPr lang="da-DK" dirty="0"/>
              <a:t>Styregruppe: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Horsens, Fredericia, Syddjurs (3K), Kalundborg (DIGIT), OS2 (Observatør) og KL (Observatør)</a:t>
            </a:r>
          </a:p>
          <a:p>
            <a:pPr>
              <a:lnSpc>
                <a:spcPct val="140000"/>
              </a:lnSpc>
            </a:pPr>
            <a:r>
              <a:rPr lang="da-DK" dirty="0"/>
              <a:t>Kravredaktion og koordinationsgruppe: 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Horsens, Fredericia, Randers, 3K ved Favrskov, DIGIT og KOMBIT</a:t>
            </a:r>
          </a:p>
          <a:p>
            <a:pPr>
              <a:lnSpc>
                <a:spcPct val="140000"/>
              </a:lnSpc>
            </a:pPr>
            <a:r>
              <a:rPr lang="da-DK" dirty="0"/>
              <a:t>Anvendere: 20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Fælles drift og videreudvikling via tilslutningsaftale</a:t>
            </a:r>
          </a:p>
          <a:p>
            <a:pPr>
              <a:lnSpc>
                <a:spcPct val="140000"/>
              </a:lnSpc>
            </a:pPr>
            <a:r>
              <a:rPr lang="da-DK" dirty="0"/>
              <a:t>Leverandør: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Digital Identity</a:t>
            </a:r>
          </a:p>
          <a:p>
            <a:pPr>
              <a:lnSpc>
                <a:spcPct val="140000"/>
              </a:lnSpc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Modning af kravdatabasen og kendskab til løsningen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82B31-C1B4-824F-AE9D-A3AFC8C3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27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 En tværkommunal løsning til indberetning, styring og deling af automatiseringsegnede processer</a:t>
            </a:r>
          </a:p>
          <a:p>
            <a:endParaRPr lang="da-D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3E0B0-3045-D64C-860B-9B7FAA7CF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318" y="2125800"/>
            <a:ext cx="7129361" cy="13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81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Hvad er OS2autoproces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dirty="0"/>
              <a:t>Indberetning af  processer med automatiserings potentiale </a:t>
            </a:r>
          </a:p>
          <a:p>
            <a:pPr marL="285750" lvl="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dirty="0"/>
              <a:t>Løbende registrering, behandling og opfølgning på processer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dirty="0"/>
              <a:t>Mulighed for deling af indberettede processer internt i egen kommune, samt med andre kommuner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dirty="0"/>
              <a:t>Redigering og opmærkning via en brugergrænseflade, der tilpasser sig processens livscyklus</a:t>
            </a:r>
          </a:p>
          <a:p>
            <a:pPr marL="285750" lvl="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dirty="0"/>
              <a:t>Avanceret søge og filtreringsmuligheder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dirty="0"/>
              <a:t>Dialog omkring indberettede processer</a:t>
            </a:r>
          </a:p>
          <a:p>
            <a:pPr marL="285750" lvl="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dirty="0"/>
              <a:t>Træk på fælles kommunale registre som KITOS og KLE </a:t>
            </a:r>
          </a:p>
          <a:p>
            <a:pPr marL="285750" lvl="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dirty="0"/>
              <a:t>Håndtering af bilag </a:t>
            </a:r>
          </a:p>
          <a:p>
            <a:pPr marL="285750" lvl="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dirty="0"/>
              <a:t>Følg interessante processer og modtag notifikationer</a:t>
            </a:r>
          </a:p>
        </p:txBody>
      </p:sp>
    </p:spTree>
    <p:extLst>
      <p:ext uri="{BB962C8B-B14F-4D97-AF65-F5344CB8AC3E}">
        <p14:creationId xmlns:p14="http://schemas.microsoft.com/office/powerpoint/2010/main" val="9586808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7829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Niveau 2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Styregruppe: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Randers, Rudersdal, Helsingør, Skanderborg, Syddjurs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KL, KOMBIT og OS2 som observatør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Koordinationsgruppe: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Horsens, Rudersdal, Skanderborg, Randers, Syddjurs, Helsingør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Anvendere: 23 kommuner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Drift og videreudvikling via tilslutningsaftale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Leverandør: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IT-Minds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Digital Identity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Udbrede løsningen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Videreudvikling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82B31-C1B4-824F-AE9D-A3AFC8C3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378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 Et formularværktøj der kan bruges til at gøre</a:t>
            </a:r>
            <a:br>
              <a:rPr lang="da-DK"/>
            </a:br>
            <a:r>
              <a:rPr lang="da-DK"/>
              <a:t>selvbetjeningsløsninger automatiske og digitale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A78A9-96D4-7D47-8D7C-A67BD4DC7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203" y="2125800"/>
            <a:ext cx="4725593" cy="13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95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Hvad er OS2forms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Et formularværktøj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Byg skræddersyede digitale selvbetjeningsløsninger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Automatisering af indsamlingen af formulardata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Effektive arbejdsgange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Automatisk </a:t>
            </a:r>
            <a:r>
              <a:rPr lang="da-DK" dirty="0" err="1"/>
              <a:t>sagsoprettelse</a:t>
            </a:r>
            <a:r>
              <a:rPr lang="da-DK" dirty="0"/>
              <a:t> i ESDH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 err="1"/>
              <a:t>NemID</a:t>
            </a:r>
            <a:r>
              <a:rPr lang="da-DK" dirty="0"/>
              <a:t>-login. Når cpr-</a:t>
            </a:r>
            <a:r>
              <a:rPr lang="da-DK" dirty="0" err="1"/>
              <a:t>nr</a:t>
            </a:r>
            <a:r>
              <a:rPr lang="da-DK" dirty="0"/>
              <a:t> kommer retur fra </a:t>
            </a:r>
            <a:r>
              <a:rPr lang="da-DK" dirty="0" err="1"/>
              <a:t>NemID</a:t>
            </a:r>
            <a:r>
              <a:rPr lang="da-DK" dirty="0"/>
              <a:t>-login, hentes stamoplysninger på borger via Serviceplatformen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605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000" y="2469382"/>
            <a:ext cx="10800000" cy="2387600"/>
          </a:xfrm>
        </p:spPr>
        <p:txBody>
          <a:bodyPr/>
          <a:lstStyle/>
          <a:p>
            <a:r>
              <a:rPr lang="en-US" dirty="0"/>
              <a:t>3 + 4 = 98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000" y="4949057"/>
            <a:ext cx="9000000" cy="1655762"/>
          </a:xfrm>
        </p:spPr>
        <p:txBody>
          <a:bodyPr/>
          <a:lstStyle/>
          <a:p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Når 3 kommuner får udviklet en løsning og</a:t>
            </a:r>
            <a:br>
              <a:rPr lang="da-DK" dirty="0">
                <a:latin typeface="Gill Sans Light" charset="0"/>
                <a:ea typeface="Gill Sans Light" charset="0"/>
                <a:cs typeface="Gill Sans Light" charset="0"/>
              </a:rPr>
            </a:b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4 andre får den videreudviklet – så gavner det alle 98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4" t="23780" r="4722"/>
          <a:stretch/>
        </p:blipFill>
        <p:spPr>
          <a:xfrm>
            <a:off x="0" y="-1"/>
            <a:ext cx="12192000" cy="39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68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78293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Niveau 1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Styregruppe: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Ingen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Koordinationsgruppe: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Holstebro, Ballerup og OS2-sekretariatet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Anvendere: 2 kommuner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 indgår selv drift og supportaftale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Leverandør: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Bellcom</a:t>
            </a:r>
            <a:endParaRPr lang="da-DK" dirty="0"/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Hæve produktniveau til 2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Konsolidering af kodebasen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Udbrede løsningen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82B31-C1B4-824F-AE9D-A3AFC8C3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89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Løsning til papirløse møder for hele organisationen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105" y="2125800"/>
            <a:ext cx="6413789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78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OS2dagsorden?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399325" cy="4229305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Papirløs mødeapplikation til samtlige medarbejdere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Moderne </a:t>
            </a:r>
            <a:r>
              <a:rPr lang="da-DK" dirty="0" err="1"/>
              <a:t>app</a:t>
            </a:r>
            <a:r>
              <a:rPr lang="da-DK" dirty="0"/>
              <a:t>-look med intuitive indgange til møder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Mulighed for at lave delbare talepapir til dagsordenspunkter 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Mulighed for at tage personlige noter til tekst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Integration til ESDH (</a:t>
            </a:r>
            <a:r>
              <a:rPr lang="da-DK" dirty="0" err="1"/>
              <a:t>Acadre</a:t>
            </a:r>
            <a:r>
              <a:rPr lang="da-DK" dirty="0"/>
              <a:t>, Agenda Management etc.) 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Avanceret rettighedslag (medlem, følger++, følger+ og følger)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56C8F0C-C08D-7041-AF6D-4FA865E0E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6594" y="1964266"/>
            <a:ext cx="5119481" cy="34374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922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6499653" cy="478179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</a:pPr>
            <a:r>
              <a:rPr lang="da-DK" dirty="0"/>
              <a:t>Niveau 1</a:t>
            </a:r>
          </a:p>
          <a:p>
            <a:pPr>
              <a:lnSpc>
                <a:spcPct val="140000"/>
              </a:lnSpc>
            </a:pPr>
            <a:r>
              <a:rPr lang="da-DK" dirty="0"/>
              <a:t>Styregruppe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Koordinationsgruppen inddrager lokal ledelse efter behov</a:t>
            </a:r>
          </a:p>
          <a:p>
            <a:pPr>
              <a:lnSpc>
                <a:spcPct val="140000"/>
              </a:lnSpc>
            </a:pPr>
            <a:r>
              <a:rPr lang="da-DK" dirty="0"/>
              <a:t>Koordinationsgruppe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Ballerup, Aarhus, Syddjurs og Ringsted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Anvendere: 5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Anvender indgår selv drift og supportaftale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Videreudvikling via ad-hoc finansiering</a:t>
            </a:r>
          </a:p>
          <a:p>
            <a:pPr>
              <a:lnSpc>
                <a:spcPct val="140000"/>
              </a:lnSpc>
            </a:pPr>
            <a:r>
              <a:rPr lang="da-DK" dirty="0"/>
              <a:t>Leverandør</a:t>
            </a:r>
          </a:p>
          <a:p>
            <a:pPr lvl="1">
              <a:lnSpc>
                <a:spcPct val="140000"/>
              </a:lnSpc>
            </a:pPr>
            <a:r>
              <a:rPr lang="da-DK" dirty="0" err="1"/>
              <a:t>Bellcom</a:t>
            </a:r>
            <a:endParaRPr lang="da-DK" dirty="0"/>
          </a:p>
          <a:p>
            <a:pPr>
              <a:lnSpc>
                <a:spcPct val="140000"/>
              </a:lnSpc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Skal produktet hæves til niveau 2?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Vedligehold af løsningen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Kode </a:t>
            </a:r>
            <a:r>
              <a:rPr lang="da-DK" dirty="0" err="1"/>
              <a:t>review</a:t>
            </a:r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E1764-E488-4048-9E97-FAD61EB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015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Administration og afvikling af infoskærme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917" y="2125800"/>
            <a:ext cx="4906165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7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OS2display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Central styring af indhold på infoskærme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Browserbaseret </a:t>
            </a:r>
            <a:r>
              <a:rPr lang="da-DK" dirty="0" err="1"/>
              <a:t>backend</a:t>
            </a:r>
            <a:endParaRPr lang="da-DK" dirty="0"/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Indbygget cache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Enkel og overskuelig brugergrænseflade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Opdeling af skærm i regioner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Mange skabeloner at vælge imellem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Understøtter alle skærmstørrelser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9C299-C220-9940-BFD7-BE1A7BA4F3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635" y="1720645"/>
            <a:ext cx="5263040" cy="4229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491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15837-9874-674C-9278-5D8BD6852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676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6499653" cy="478179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</a:pPr>
            <a:r>
              <a:rPr lang="da-DK" dirty="0"/>
              <a:t>Niveau 1</a:t>
            </a:r>
          </a:p>
          <a:p>
            <a:pPr>
              <a:lnSpc>
                <a:spcPct val="140000"/>
              </a:lnSpc>
            </a:pPr>
            <a:r>
              <a:rPr lang="da-DK" dirty="0"/>
              <a:t>Styregruppe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Koordinationsgruppen inddrager lokal ledelse efter behov</a:t>
            </a:r>
          </a:p>
          <a:p>
            <a:pPr>
              <a:lnSpc>
                <a:spcPct val="140000"/>
              </a:lnSpc>
            </a:pPr>
            <a:r>
              <a:rPr lang="da-DK" dirty="0"/>
              <a:t>Koordinationsgruppe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Aarhus, København og Sønderborg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Anvendere: 5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Anvender indgår selv drift og supportaftale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Videreudvikling via ad-hoc finansiering</a:t>
            </a:r>
          </a:p>
          <a:p>
            <a:pPr>
              <a:lnSpc>
                <a:spcPct val="140000"/>
              </a:lnSpc>
            </a:pPr>
            <a:r>
              <a:rPr lang="da-DK" dirty="0"/>
              <a:t>Leverandør</a:t>
            </a:r>
          </a:p>
          <a:p>
            <a:pPr lvl="1"/>
            <a:r>
              <a:rPr lang="da-DK" dirty="0" err="1"/>
              <a:t>Bellcom</a:t>
            </a:r>
            <a:endParaRPr lang="da-DK" dirty="0"/>
          </a:p>
          <a:p>
            <a:pPr lvl="1"/>
            <a:r>
              <a:rPr lang="da-DK" dirty="0"/>
              <a:t>Magenta / </a:t>
            </a:r>
            <a:r>
              <a:rPr lang="da-DK" dirty="0" err="1"/>
              <a:t>Redia</a:t>
            </a:r>
            <a:endParaRPr lang="da-DK" dirty="0"/>
          </a:p>
          <a:p>
            <a:pPr lvl="1"/>
            <a:r>
              <a:rPr lang="da-DK" dirty="0" err="1"/>
              <a:t>Reload</a:t>
            </a:r>
            <a:endParaRPr lang="da-DK" dirty="0"/>
          </a:p>
          <a:p>
            <a:pPr>
              <a:lnSpc>
                <a:spcPct val="140000"/>
              </a:lnSpc>
            </a:pPr>
            <a:r>
              <a:rPr lang="da-DK" dirty="0"/>
              <a:t>Fokus:</a:t>
            </a:r>
          </a:p>
          <a:p>
            <a:pPr lvl="1"/>
            <a:r>
              <a:rPr lang="da-DK" dirty="0"/>
              <a:t>Modne produktet og organisering til niveau 2</a:t>
            </a:r>
          </a:p>
          <a:p>
            <a:pPr lvl="1"/>
            <a:r>
              <a:rPr lang="da-DK" dirty="0"/>
              <a:t>Blive uafhængig af Aarhus’ udviklingsafdeling</a:t>
            </a:r>
          </a:p>
          <a:p>
            <a:pPr lvl="1"/>
            <a:r>
              <a:rPr lang="da-DK" dirty="0"/>
              <a:t>Etablere tilslutningsaftale om fælles udviklingsmidler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E1764-E488-4048-9E97-FAD61EB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226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Administration og styresystem til offentligt tilgængelige computere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59" y="2125800"/>
            <a:ext cx="5928282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12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0474AB-5298-2D42-8A6A-6A515C1F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76" y="354424"/>
            <a:ext cx="6051366" cy="69809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da-DK" sz="4100" dirty="0"/>
              <a:t>Hvad er OS2borgerPC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2534856"/>
            <a:ext cx="5813853" cy="3415094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Et grundimage baseret på </a:t>
            </a:r>
            <a:r>
              <a:rPr lang="da-DK" dirty="0" err="1"/>
              <a:t>Ubuntu</a:t>
            </a:r>
            <a:endParaRPr lang="da-DK" dirty="0"/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Et webbaseret administrationssystem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Løsning til alle borgervendte </a:t>
            </a:r>
            <a:r>
              <a:rPr lang="da-DK" dirty="0" err="1"/>
              <a:t>PCer</a:t>
            </a:r>
            <a:endParaRPr lang="da-DK" dirty="0"/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Fjernadministration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Høj sikkerhed</a:t>
            </a:r>
          </a:p>
        </p:txBody>
      </p:sp>
    </p:spTree>
    <p:extLst>
      <p:ext uri="{BB962C8B-B14F-4D97-AF65-F5344CB8AC3E}">
        <p14:creationId xmlns:p14="http://schemas.microsoft.com/office/powerpoint/2010/main" val="47342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vil vi opnå?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399325" cy="422930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Sammenhængende it-løsninger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Genbrug af komponenter og data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Mere konkurrence og mere innovation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Større agilitet og hurtigt i gang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Mere for pengene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da-DK" dirty="0">
                <a:latin typeface="Gill Sans Light" charset="0"/>
                <a:ea typeface="Gill Sans Light" charset="0"/>
                <a:cs typeface="Gill Sans Light" charset="0"/>
              </a:rPr>
              <a:t>Nemt at tage i brug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D65E7-A0A0-0E47-845A-44F5A81F8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307" y="1362422"/>
            <a:ext cx="5200018" cy="437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264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54716-BD51-5346-9149-598A2E9F6B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943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6499653" cy="478179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</a:pPr>
            <a:r>
              <a:rPr lang="da-DK" dirty="0"/>
              <a:t>Niveau 1</a:t>
            </a:r>
          </a:p>
          <a:p>
            <a:pPr>
              <a:lnSpc>
                <a:spcPct val="140000"/>
              </a:lnSpc>
            </a:pPr>
            <a:r>
              <a:rPr lang="da-DK" dirty="0"/>
              <a:t>Styregruppe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Koordinationsgruppen inddrager lokal ledelse efter behov</a:t>
            </a:r>
          </a:p>
          <a:p>
            <a:pPr>
              <a:lnSpc>
                <a:spcPct val="140000"/>
              </a:lnSpc>
            </a:pPr>
            <a:r>
              <a:rPr lang="da-DK" dirty="0"/>
              <a:t>Koordinationsgruppe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Aarhus, Silkeborg, Rødovre og Furesø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Anvendere: 5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Anvender indgår selv drift og supportaftale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Videreudvikling via ad-hoc finansiering</a:t>
            </a:r>
          </a:p>
          <a:p>
            <a:pPr>
              <a:lnSpc>
                <a:spcPct val="140000"/>
              </a:lnSpc>
            </a:pPr>
            <a:r>
              <a:rPr lang="da-DK" dirty="0"/>
              <a:t>Leverandør</a:t>
            </a:r>
          </a:p>
          <a:p>
            <a:pPr lvl="1"/>
            <a:r>
              <a:rPr lang="da-DK" dirty="0"/>
              <a:t>Magenta</a:t>
            </a:r>
          </a:p>
          <a:p>
            <a:pPr lvl="1"/>
            <a:r>
              <a:rPr lang="da-DK" dirty="0"/>
              <a:t>OT lab, Kabinet til Intel NUC</a:t>
            </a:r>
          </a:p>
          <a:p>
            <a:pPr>
              <a:lnSpc>
                <a:spcPct val="140000"/>
              </a:lnSpc>
            </a:pPr>
            <a:r>
              <a:rPr lang="da-DK" dirty="0"/>
              <a:t>Fokus:</a:t>
            </a:r>
          </a:p>
          <a:p>
            <a:pPr lvl="1"/>
            <a:r>
              <a:rPr lang="da-DK" dirty="0"/>
              <a:t>Modne produktet og organisering til niveau 2</a:t>
            </a:r>
          </a:p>
          <a:p>
            <a:pPr lvl="1"/>
            <a:r>
              <a:rPr lang="da-DK" dirty="0"/>
              <a:t>Etablere tilslutningsaftale om fælles udviklingsmidler</a:t>
            </a:r>
          </a:p>
          <a:p>
            <a:pPr lvl="1"/>
            <a:r>
              <a:rPr lang="da-DK" dirty="0"/>
              <a:t>Udbredelse af løsningen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E1764-E488-4048-9E97-FAD61EB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611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Nem indberetning og godkendelse af tjenestekørsel og ferie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985" y="2127223"/>
            <a:ext cx="7302030" cy="130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068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1CC726-ABD6-8041-99A3-0EA9A444F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128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76" y="354424"/>
            <a:ext cx="6335060" cy="698090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da-DK" sz="4100" dirty="0"/>
              <a:t>Hvad er OS2indberetning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6" y="2527361"/>
            <a:ext cx="4917741" cy="3415094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Nem indberetning af kørsel og ferie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Web og mobil adgang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Direkte integration til lønsystem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Minimalt administrativt arbejde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Høj brugervenlighed</a:t>
            </a:r>
          </a:p>
          <a:p>
            <a:pPr fontAlgn="base">
              <a:lnSpc>
                <a:spcPct val="150000"/>
              </a:lnSpc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16013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765687" y="1363560"/>
            <a:ext cx="5330313" cy="4984298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Forenkler og effektiviserer arbejdsgange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Ingen vedligehold af medarbejder- eller organisationsdata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Indberetter kan hurtigt finde adresser og ruter – og genbruge dem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Systemet foretager alle beregningerne (også ved forskellige taksttyper og 4-km reglen)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Leder eller dennes stedfortræder kan godkende alle kørselsindberetninger ved to klik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Adviser, når kørsler skal godkendes, eller er blevet afvist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Tilhørende </a:t>
            </a:r>
            <a:r>
              <a:rPr lang="da-DK" dirty="0" err="1"/>
              <a:t>app</a:t>
            </a:r>
            <a:r>
              <a:rPr lang="da-DK" dirty="0"/>
              <a:t> – indberet kørte km, mens du er på farten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Mulighed for </a:t>
            </a:r>
            <a:r>
              <a:rPr lang="da-DK" dirty="0" err="1"/>
              <a:t>NemID</a:t>
            </a:r>
            <a:r>
              <a:rPr lang="da-DK" dirty="0"/>
              <a:t> adgang for ikke AD-brugere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Integration til SD-Løn og OPUS – al relevant data overføres til lønsystemer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Medarbejderne kan se, hvornår udbetalingen finder sted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Eller selv rykke godkenderen af kørslen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Efterlever </a:t>
            </a:r>
            <a:r>
              <a:rPr lang="da-DK" dirty="0" err="1"/>
              <a:t>SKATs</a:t>
            </a:r>
            <a:r>
              <a:rPr lang="da-DK" dirty="0"/>
              <a:t> regler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Historik og rapporter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Gennemsigtighed i kørte km, taksttype, adresser og formål</a:t>
            </a:r>
          </a:p>
        </p:txBody>
      </p:sp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696675" y="355560"/>
            <a:ext cx="10800000" cy="1007999"/>
          </a:xfrm>
        </p:spPr>
        <p:txBody>
          <a:bodyPr>
            <a:normAutofit fontScale="90000"/>
          </a:bodyPr>
          <a:lstStyle/>
          <a:p>
            <a:r>
              <a:rPr lang="da-DK" dirty="0"/>
              <a:t>Hvorfor vælge OS2Indberetning - Kørsel?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C4F57-FABB-D248-AE34-10A6AD883B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338" y="1363559"/>
            <a:ext cx="4628460" cy="2599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6E1DD-83FC-F441-9B32-CE224A6C7C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656" y="3568588"/>
            <a:ext cx="4440190" cy="2457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5414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6499653" cy="478179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40000"/>
              </a:lnSpc>
            </a:pPr>
            <a:r>
              <a:rPr lang="da-DK" dirty="0"/>
              <a:t>Niveau 2</a:t>
            </a:r>
          </a:p>
          <a:p>
            <a:pPr>
              <a:lnSpc>
                <a:spcPct val="140000"/>
              </a:lnSpc>
            </a:pPr>
            <a:r>
              <a:rPr lang="da-DK" dirty="0"/>
              <a:t>Styregruppe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Ingen, mandat lagt hos koordinationsgruppen</a:t>
            </a:r>
          </a:p>
          <a:p>
            <a:pPr>
              <a:lnSpc>
                <a:spcPct val="140000"/>
              </a:lnSpc>
            </a:pPr>
            <a:r>
              <a:rPr lang="da-DK" dirty="0"/>
              <a:t>Koordinationsgruppe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Syddjurs, Favrskov, Ballerup + OS2</a:t>
            </a:r>
          </a:p>
          <a:p>
            <a:pPr>
              <a:lnSpc>
                <a:spcPct val="140000"/>
              </a:lnSpc>
            </a:pPr>
            <a:r>
              <a:rPr lang="da-DK" dirty="0"/>
              <a:t>Anvendere: 11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Anvender indgår selv drift og supportaftale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Videreudvikling via OS2 tilslutningsaftale</a:t>
            </a:r>
          </a:p>
          <a:p>
            <a:pPr>
              <a:lnSpc>
                <a:spcPct val="140000"/>
              </a:lnSpc>
            </a:pPr>
            <a:r>
              <a:rPr lang="da-DK" dirty="0"/>
              <a:t>Leverandør</a:t>
            </a:r>
          </a:p>
          <a:p>
            <a:pPr lvl="1"/>
            <a:r>
              <a:rPr lang="da-DK" dirty="0" err="1"/>
              <a:t>Miracle</a:t>
            </a:r>
            <a:endParaRPr lang="da-DK" dirty="0"/>
          </a:p>
          <a:p>
            <a:pPr>
              <a:lnSpc>
                <a:spcPct val="140000"/>
              </a:lnSpc>
            </a:pPr>
            <a:r>
              <a:rPr lang="da-DK" dirty="0"/>
              <a:t>Fokus:</a:t>
            </a:r>
          </a:p>
          <a:p>
            <a:pPr lvl="1"/>
            <a:r>
              <a:rPr lang="da-DK" dirty="0"/>
              <a:t>Konsolidering af løsningen</a:t>
            </a:r>
          </a:p>
          <a:p>
            <a:pPr lvl="1"/>
            <a:r>
              <a:rPr lang="da-DK" dirty="0"/>
              <a:t>Videreudvikling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E1764-E488-4048-9E97-FAD61EB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01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Løsning som skanner efter personhenførbare informationer</a:t>
            </a:r>
            <a:br>
              <a:rPr lang="da-DK" dirty="0"/>
            </a:br>
            <a:r>
              <a:rPr lang="da-DK" dirty="0"/>
              <a:t>eller andre personkritiske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AC8D2-78C9-1D49-B44D-6905259AE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81" y="2219281"/>
            <a:ext cx="6570438" cy="12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486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7AB22A-067D-464E-8086-C40E8960B7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76" y="354424"/>
            <a:ext cx="6271052" cy="698090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r>
              <a:rPr lang="da-DK" sz="4100" dirty="0"/>
              <a:t>Hvad er OS2datascanner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6" y="2655245"/>
            <a:ext cx="8447324" cy="2843292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Finder personkritiske og personhenførebare informationer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Webscanning finder kritiske data på hjemmesider og intranet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Filscanning finder kritiske data på netværksdrev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Mailscanning finder kritiske data på Exchange mailservere</a:t>
            </a:r>
          </a:p>
        </p:txBody>
      </p:sp>
    </p:spTree>
    <p:extLst>
      <p:ext uri="{BB962C8B-B14F-4D97-AF65-F5344CB8AC3E}">
        <p14:creationId xmlns:p14="http://schemas.microsoft.com/office/powerpoint/2010/main" val="24390469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6499653" cy="478179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40000"/>
              </a:lnSpc>
            </a:pPr>
            <a:r>
              <a:rPr lang="da-DK" dirty="0"/>
              <a:t>Niveau 1</a:t>
            </a:r>
          </a:p>
          <a:p>
            <a:pPr>
              <a:lnSpc>
                <a:spcPct val="140000"/>
              </a:lnSpc>
            </a:pPr>
            <a:r>
              <a:rPr lang="da-DK" dirty="0"/>
              <a:t>Styregruppe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Ingen,</a:t>
            </a:r>
          </a:p>
          <a:p>
            <a:pPr>
              <a:lnSpc>
                <a:spcPct val="140000"/>
              </a:lnSpc>
            </a:pPr>
            <a:r>
              <a:rPr lang="da-DK" dirty="0"/>
              <a:t>Koordinationsgruppe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Leverandøren og OS2-sekretariatet</a:t>
            </a:r>
          </a:p>
          <a:p>
            <a:pPr>
              <a:lnSpc>
                <a:spcPct val="140000"/>
              </a:lnSpc>
            </a:pPr>
            <a:r>
              <a:rPr lang="da-DK" dirty="0"/>
              <a:t>Anvendere: 17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Anvender indgår selv drift og supportaftale</a:t>
            </a:r>
          </a:p>
          <a:p>
            <a:pPr>
              <a:lnSpc>
                <a:spcPct val="140000"/>
              </a:lnSpc>
            </a:pPr>
            <a:r>
              <a:rPr lang="da-DK" dirty="0"/>
              <a:t>Leverandør</a:t>
            </a:r>
          </a:p>
          <a:p>
            <a:pPr lvl="1"/>
            <a:r>
              <a:rPr lang="da-DK" dirty="0"/>
              <a:t>Magenta</a:t>
            </a:r>
          </a:p>
          <a:p>
            <a:pPr lvl="1"/>
            <a:r>
              <a:rPr lang="da-DK" dirty="0" err="1"/>
              <a:t>Bellcom</a:t>
            </a:r>
            <a:endParaRPr lang="da-DK" dirty="0"/>
          </a:p>
          <a:p>
            <a:pPr>
              <a:lnSpc>
                <a:spcPct val="140000"/>
              </a:lnSpc>
            </a:pPr>
            <a:r>
              <a:rPr lang="da-DK" dirty="0"/>
              <a:t>Fokus:</a:t>
            </a:r>
          </a:p>
          <a:p>
            <a:pPr lvl="1"/>
            <a:r>
              <a:rPr lang="da-DK" dirty="0"/>
              <a:t>Modne produktet og organisering til niveau 2</a:t>
            </a:r>
          </a:p>
          <a:p>
            <a:pPr lvl="1"/>
            <a:r>
              <a:rPr lang="da-DK" dirty="0"/>
              <a:t>Etablere tilslutningsaftale om fælles udviklingsmidler</a:t>
            </a:r>
          </a:p>
          <a:p>
            <a:pPr lvl="1"/>
            <a:r>
              <a:rPr lang="da-DK" dirty="0"/>
              <a:t>Konsolidering af kodebasen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E1764-E488-4048-9E97-FAD61EB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98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Videndeling hvor alle hjælper alle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753" y="2125800"/>
            <a:ext cx="3858493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34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8780" y="56889"/>
            <a:ext cx="7034440" cy="65869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71873" y="4060044"/>
            <a:ext cx="2518233" cy="2183736"/>
            <a:chOff x="5019" y="1625600"/>
            <a:chExt cx="2614838" cy="2167466"/>
          </a:xfrm>
        </p:grpSpPr>
        <p:sp>
          <p:nvSpPr>
            <p:cNvPr id="6" name="Rectangle 5"/>
            <p:cNvSpPr/>
            <p:nvPr/>
          </p:nvSpPr>
          <p:spPr>
            <a:xfrm>
              <a:off x="5022" y="1625600"/>
              <a:ext cx="2614835" cy="2167466"/>
            </a:xfrm>
            <a:prstGeom prst="rect">
              <a:avLst/>
            </a:prstGeom>
            <a:gradFill rotWithShape="0">
              <a:gsLst>
                <a:gs pos="0">
                  <a:schemeClr val="lt1">
                    <a:hueOff val="0"/>
                    <a:satOff val="0"/>
                    <a:lumOff val="0"/>
                    <a:satMod val="103000"/>
                    <a:lumMod val="102000"/>
                    <a:tint val="94000"/>
                    <a:alpha val="80000"/>
                  </a:schemeClr>
                </a:gs>
                <a:gs pos="50000">
                  <a:schemeClr val="l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l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019" y="1625600"/>
              <a:ext cx="2614835" cy="21674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100" b="0" i="0" kern="1200" dirty="0">
                  <a:latin typeface="Montserrat" charset="0"/>
                  <a:ea typeface="Montserrat" charset="0"/>
                  <a:cs typeface="Montserrat" charset="0"/>
                </a:rPr>
                <a:t>Leverandørstyret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Ensrettet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”</a:t>
              </a:r>
              <a:r>
                <a:rPr lang="da-DK" sz="1600" b="0" i="0" kern="1200" dirty="0" err="1">
                  <a:latin typeface="Gill Sans Light" charset="0"/>
                  <a:ea typeface="Gill Sans Light" charset="0"/>
                  <a:cs typeface="Gill Sans Light" charset="0"/>
                </a:rPr>
                <a:t>Take</a:t>
              </a: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 it or </a:t>
              </a:r>
              <a:r>
                <a:rPr lang="da-DK" sz="1600" b="0" i="0" kern="1200" dirty="0" err="1">
                  <a:latin typeface="Gill Sans Light" charset="0"/>
                  <a:ea typeface="Gill Sans Light" charset="0"/>
                  <a:cs typeface="Gill Sans Light" charset="0"/>
                </a:rPr>
                <a:t>leave</a:t>
              </a: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 it”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Lille indflydelse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Uforpligtende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Ikke genbrug 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Rettigheder hos leverandør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53233" y="3331871"/>
            <a:ext cx="2535855" cy="1588736"/>
            <a:chOff x="2756579" y="1625600"/>
            <a:chExt cx="2614838" cy="2167466"/>
          </a:xfrm>
        </p:grpSpPr>
        <p:sp>
          <p:nvSpPr>
            <p:cNvPr id="9" name="Rectangle 8"/>
            <p:cNvSpPr/>
            <p:nvPr/>
          </p:nvSpPr>
          <p:spPr>
            <a:xfrm>
              <a:off x="2756582" y="1625600"/>
              <a:ext cx="2614835" cy="2167466"/>
            </a:xfrm>
            <a:prstGeom prst="rect">
              <a:avLst/>
            </a:prstGeom>
            <a:gradFill rotWithShape="0">
              <a:gsLst>
                <a:gs pos="0">
                  <a:schemeClr val="lt1">
                    <a:hueOff val="0"/>
                    <a:satOff val="0"/>
                    <a:lumOff val="0"/>
                    <a:satMod val="103000"/>
                    <a:lumMod val="102000"/>
                    <a:tint val="94000"/>
                    <a:alpha val="80000"/>
                  </a:schemeClr>
                </a:gs>
                <a:gs pos="50000">
                  <a:schemeClr val="l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l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2756579" y="1625600"/>
              <a:ext cx="2614835" cy="21674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100" b="0" i="0" kern="1200" dirty="0">
                  <a:latin typeface="Montserrat" charset="0"/>
                  <a:ea typeface="Montserrat" charset="0"/>
                  <a:cs typeface="Montserrat" charset="0"/>
                </a:rPr>
                <a:t>Kundetilpasset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Justeret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Medindflydelse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Uforpligtende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Rettigheder hos leverandør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32613" y="2635972"/>
            <a:ext cx="2961214" cy="1586056"/>
            <a:chOff x="5508141" y="1625600"/>
            <a:chExt cx="2614835" cy="2167466"/>
          </a:xfrm>
        </p:grpSpPr>
        <p:sp>
          <p:nvSpPr>
            <p:cNvPr id="12" name="Rectangle 11"/>
            <p:cNvSpPr/>
            <p:nvPr/>
          </p:nvSpPr>
          <p:spPr>
            <a:xfrm>
              <a:off x="5508141" y="1625600"/>
              <a:ext cx="2614835" cy="2167466"/>
            </a:xfrm>
            <a:prstGeom prst="rect">
              <a:avLst/>
            </a:prstGeom>
            <a:gradFill rotWithShape="0">
              <a:gsLst>
                <a:gs pos="0">
                  <a:schemeClr val="lt1">
                    <a:hueOff val="0"/>
                    <a:satOff val="0"/>
                    <a:lumOff val="0"/>
                    <a:satMod val="103000"/>
                    <a:lumMod val="102000"/>
                    <a:tint val="94000"/>
                    <a:alpha val="80000"/>
                  </a:schemeClr>
                </a:gs>
                <a:gs pos="50000">
                  <a:schemeClr val="l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l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5508141" y="1625600"/>
              <a:ext cx="2614835" cy="21674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100" b="0" i="0" kern="1200" dirty="0">
                  <a:latin typeface="Montserrat" charset="0"/>
                  <a:ea typeface="Montserrat" charset="0"/>
                  <a:cs typeface="Montserrat" charset="0"/>
                </a:rPr>
                <a:t>Kundestyret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Tilpasset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Stor indflydelse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Genbrug – data og funktionalitet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da-DK" sz="1600" b="0" i="0" kern="1200" dirty="0">
                  <a:latin typeface="Gill Sans Light" charset="0"/>
                  <a:ea typeface="Gill Sans Light" charset="0"/>
                  <a:cs typeface="Gill Sans Light" charset="0"/>
                </a:rPr>
                <a:t>Mulighed for genudbud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0A6C45D2-D835-A449-A90D-FEB38FD38557}"/>
              </a:ext>
            </a:extLst>
          </p:cNvPr>
          <p:cNvSpPr txBox="1">
            <a:spLocks/>
          </p:cNvSpPr>
          <p:nvPr/>
        </p:nvSpPr>
        <p:spPr>
          <a:xfrm>
            <a:off x="696675" y="197404"/>
            <a:ext cx="10800000" cy="1007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l"/>
            <a:r>
              <a:rPr lang="da-DK" sz="4400" dirty="0"/>
              <a:t>Ejerskab hos kunden</a:t>
            </a:r>
          </a:p>
        </p:txBody>
      </p:sp>
    </p:spTree>
    <p:extLst>
      <p:ext uri="{BB962C8B-B14F-4D97-AF65-F5344CB8AC3E}">
        <p14:creationId xmlns:p14="http://schemas.microsoft.com/office/powerpoint/2010/main" val="36031202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A15B74-9411-B645-8F7A-001A9FF399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96273">
            <a:off x="5910246" y="1965710"/>
            <a:ext cx="5859645" cy="3296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76" y="354424"/>
            <a:ext cx="6271052" cy="69809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da-DK" sz="4100" dirty="0"/>
              <a:t>Hvad er OS2loop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2134181"/>
            <a:ext cx="5400675" cy="3451456"/>
          </a:xfrm>
          <a:solidFill>
            <a:schemeClr val="bg1">
              <a:alpha val="90000"/>
            </a:schemeClr>
          </a:solidFill>
        </p:spPr>
        <p:txBody>
          <a:bodyPr>
            <a:normAutofit fontScale="92500"/>
          </a:bodyPr>
          <a:lstStyle/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Vidensdelingsværktøj, hvor alle hjælper alle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Stil spørgsmål og få svar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Udarbejd og vedligehold vejledninger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Intelligent søgemaskine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Intelligent routing af spørgsmål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34912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78293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Niveau 1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Styregruppe: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Ingen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Koordinationsgruppe: 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Aarhus Kommune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Anvendere: 2 kommuner + OS2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 indgår selv drift og supportaftale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Leverandør: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Bellcom</a:t>
            </a:r>
            <a:endParaRPr lang="da-DK" dirty="0"/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Magenta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Konsolidering og organisering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82B31-C1B4-824F-AE9D-A3AFC8C3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414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Løsning til til håndtering af valgstyrere og tilforordnede, i forbindelse med afholdelse af kommune-, EU- eller folketingsvalg.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00" y="2125800"/>
            <a:ext cx="5647200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756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76" y="354424"/>
            <a:ext cx="6271052" cy="69809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da-DK" sz="4100" dirty="0"/>
              <a:t>Hvad er OS2valghalla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2134181"/>
            <a:ext cx="7435952" cy="3451456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System til at håndtere bemandingen på valgstederne</a:t>
            </a:r>
          </a:p>
          <a:p>
            <a:pPr lv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Valgstyrere, tilforordnede og frivillige, der er nødvendig for afholdelsen af valg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Automatisering  af en tung, manuel opgave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Giver valgsekretariatet og partiforeninger overblikket</a:t>
            </a:r>
          </a:p>
          <a:p>
            <a:pPr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/>
              <a:t>Fastholder et højt datasikkerhedsniveau</a:t>
            </a:r>
          </a:p>
        </p:txBody>
      </p:sp>
    </p:spTree>
    <p:extLst>
      <p:ext uri="{BB962C8B-B14F-4D97-AF65-F5344CB8AC3E}">
        <p14:creationId xmlns:p14="http://schemas.microsoft.com/office/powerpoint/2010/main" val="28413145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7829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Niveau 1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Styregruppe: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Koordinationsgruppe inddrager lokal ledelse efter behov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Koordinationsgruppe: 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Aarhus, København, Fredericia og Horsens Kommuner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Anvendere: 31 kommuner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 indgår selv drift og supportaftale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Leverandør: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Bellcom</a:t>
            </a:r>
            <a:endParaRPr lang="da-DK" dirty="0"/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Hæve til produktniveau 2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Etablering af tilslutning til fælles udvikling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Videreudvikling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82B31-C1B4-824F-AE9D-A3AFC8C3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057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Kommunernes</a:t>
            </a:r>
            <a:r>
              <a:rPr lang="en-US" dirty="0"/>
              <a:t> IT </a:t>
            </a:r>
            <a:r>
              <a:rPr lang="en-US" dirty="0" err="1"/>
              <a:t>OverbliksSystem</a:t>
            </a:r>
            <a:endParaRPr lang="en-US" dirty="0"/>
          </a:p>
          <a:p>
            <a:br>
              <a:rPr lang="en-US" dirty="0"/>
            </a:br>
            <a:r>
              <a:rPr lang="en-US" dirty="0" err="1"/>
              <a:t>Kontakt</a:t>
            </a:r>
            <a:r>
              <a:rPr lang="en-US" dirty="0"/>
              <a:t> OS2kitos </a:t>
            </a:r>
            <a:r>
              <a:rPr lang="en-US" dirty="0" err="1"/>
              <a:t>sekretariatet</a:t>
            </a:r>
            <a:r>
              <a:rPr lang="en-US" dirty="0"/>
              <a:t> for </a:t>
            </a:r>
            <a:r>
              <a:rPr lang="en-US" dirty="0" err="1"/>
              <a:t>dybdegående</a:t>
            </a:r>
            <a:r>
              <a:rPr lang="en-US" dirty="0"/>
              <a:t> info: </a:t>
            </a:r>
            <a:r>
              <a:rPr lang="en-US" dirty="0" err="1"/>
              <a:t>info@kitos.dk</a:t>
            </a:r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094" y="2125800"/>
            <a:ext cx="4011811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273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6243621" cy="47829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</a:pPr>
            <a:r>
              <a:rPr lang="da-DK" dirty="0"/>
              <a:t>Niveau 3</a:t>
            </a:r>
          </a:p>
          <a:p>
            <a:pPr>
              <a:lnSpc>
                <a:spcPct val="140000"/>
              </a:lnSpc>
            </a:pPr>
            <a:r>
              <a:rPr lang="da-DK" dirty="0"/>
              <a:t>Styregruppe: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Ballerup, Favrskov, Frederikssund, Hvidovre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Koordinationsgruppe: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Eget sekretariat placeret i Ballerup kommune</a:t>
            </a:r>
          </a:p>
          <a:p>
            <a:pPr>
              <a:lnSpc>
                <a:spcPct val="140000"/>
              </a:lnSpc>
            </a:pPr>
            <a:r>
              <a:rPr lang="da-DK" dirty="0"/>
              <a:t>Anvendere: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79 kommuner</a:t>
            </a:r>
          </a:p>
          <a:p>
            <a:pPr>
              <a:lnSpc>
                <a:spcPct val="140000"/>
              </a:lnSpc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Fælles drift og udvikling via tilslutningsaftale</a:t>
            </a:r>
          </a:p>
          <a:p>
            <a:pPr>
              <a:lnSpc>
                <a:spcPct val="140000"/>
              </a:lnSpc>
            </a:pPr>
            <a:r>
              <a:rPr lang="da-DK" dirty="0"/>
              <a:t>Leverandør</a:t>
            </a:r>
          </a:p>
          <a:p>
            <a:pPr lvl="1">
              <a:lnSpc>
                <a:spcPct val="140000"/>
              </a:lnSpc>
            </a:pPr>
            <a:r>
              <a:rPr lang="da-DK" dirty="0" err="1"/>
              <a:t>Miracle</a:t>
            </a:r>
            <a:endParaRPr lang="da-DK" dirty="0"/>
          </a:p>
          <a:p>
            <a:pPr>
              <a:lnSpc>
                <a:spcPct val="140000"/>
              </a:lnSpc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Vedligehold og videreudvikling</a:t>
            </a:r>
          </a:p>
          <a:p>
            <a:pPr lvl="1">
              <a:lnSpc>
                <a:spcPct val="140000"/>
              </a:lnSpc>
            </a:pPr>
            <a:r>
              <a:rPr lang="da-DK" dirty="0"/>
              <a:t>Forankring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278F1-0EC6-A740-99A9-6C00F76B3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858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Håndtere fordeling/ansvar af kommunale opgaver (udtrykt i KLE)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46" y="2125800"/>
            <a:ext cx="8304707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845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gør 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399325" cy="42293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dirty="0"/>
              <a:t>OS2opgavefordeler kan håndtere fordeling og ansvar af kommunale opgaver.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Den svarer på følgende:</a:t>
            </a:r>
          </a:p>
          <a:p>
            <a:r>
              <a:rPr lang="da-DK" dirty="0"/>
              <a:t>Opgaveansvar</a:t>
            </a:r>
          </a:p>
          <a:p>
            <a:r>
              <a:rPr lang="da-DK" dirty="0"/>
              <a:t>Opgaveudførsel</a:t>
            </a:r>
          </a:p>
          <a:p>
            <a:r>
              <a:rPr lang="da-DK" dirty="0"/>
              <a:t>Opgaveindsigt</a:t>
            </a:r>
          </a:p>
          <a:p>
            <a:endParaRPr lang="da-DK" dirty="0"/>
          </a:p>
          <a:p>
            <a:r>
              <a:rPr lang="da-DK" dirty="0"/>
              <a:t>F.eks.:</a:t>
            </a:r>
          </a:p>
          <a:p>
            <a:pPr lvl="1"/>
            <a:r>
              <a:rPr lang="da-DK" dirty="0"/>
              <a:t>Opmærkning af </a:t>
            </a:r>
            <a:r>
              <a:rPr lang="da-DK" dirty="0" err="1"/>
              <a:t>OrgEnhed</a:t>
            </a:r>
            <a:r>
              <a:rPr lang="da-DK" dirty="0"/>
              <a:t> og </a:t>
            </a:r>
            <a:r>
              <a:rPr lang="da-DK" dirty="0" err="1"/>
              <a:t>OrgFunktion</a:t>
            </a:r>
            <a:r>
              <a:rPr lang="da-DK" dirty="0"/>
              <a:t> med KLE</a:t>
            </a:r>
          </a:p>
        </p:txBody>
      </p:sp>
    </p:spTree>
    <p:extLst>
      <p:ext uri="{BB962C8B-B14F-4D97-AF65-F5344CB8AC3E}">
        <p14:creationId xmlns:p14="http://schemas.microsoft.com/office/powerpoint/2010/main" val="22071276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78293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Niveau 2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Styregruppe: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Ballerup, Skanderborg, Horsens, Syddjurs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Koordinationsgruppe: 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Syddjurs, Skanderborg, Horsens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Anvendere: 5 kommuner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 indgår selv drift og supportaftale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Leverandør: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Digital Identity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Konsolidering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Etablering af tilslutning til fælles videreudvikling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82B31-C1B4-824F-AE9D-A3AFC8C3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8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0,- kroner til licenser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Når produktet er udviklet er det betalt</a:t>
            </a:r>
          </a:p>
        </p:txBody>
      </p:sp>
    </p:spTree>
    <p:extLst>
      <p:ext uri="{BB962C8B-B14F-4D97-AF65-F5344CB8AC3E}">
        <p14:creationId xmlns:p14="http://schemas.microsoft.com/office/powerpoint/2010/main" val="40794149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Automatisk opmærkning med KLE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387" y="2125800"/>
            <a:ext cx="3245225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35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gør 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399325" cy="4229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OS2KLE er en maskinlæsbar KLE, som sammen med motoren </a:t>
            </a:r>
            <a:r>
              <a:rPr lang="da-DK" dirty="0" err="1"/>
              <a:t>Taxon</a:t>
            </a:r>
            <a:r>
              <a:rPr lang="da-DK" dirty="0"/>
              <a:t> </a:t>
            </a:r>
            <a:r>
              <a:rPr lang="da-DK" dirty="0" err="1"/>
              <a:t>Classifier</a:t>
            </a:r>
            <a:r>
              <a:rPr lang="da-DK" dirty="0"/>
              <a:t> gør at man automatisk kan læse og opmærke digitale dokumenter efter KLE.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Test på: os2kle.dk</a:t>
            </a:r>
          </a:p>
        </p:txBody>
      </p:sp>
    </p:spTree>
    <p:extLst>
      <p:ext uri="{BB962C8B-B14F-4D97-AF65-F5344CB8AC3E}">
        <p14:creationId xmlns:p14="http://schemas.microsoft.com/office/powerpoint/2010/main" val="4107918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78293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Niveau 2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Styregruppe: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Ballerup, Skanderborg, Horsens, Syddjurs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Koordinationsgruppe: 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Syddjurs, Skanderborg, Horsens, KL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Anvendere: 15 kommuner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 indgår selv drift og supportaftale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Leverandør: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 err="1"/>
              <a:t>Taxon</a:t>
            </a:r>
            <a:endParaRPr lang="da-DK" dirty="0"/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Vedligehold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Etablering af tilslutning til fælles vedligehold og videreudvikling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82B31-C1B4-824F-AE9D-A3AFC8C3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902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Levere CPR-oplysninger til forretningssystemer</a:t>
            </a:r>
            <a:br>
              <a:rPr lang="da-DK" dirty="0"/>
            </a:br>
            <a:r>
              <a:rPr lang="da-DK" dirty="0"/>
              <a:t>med en mærkbar finansiel gevinst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977" y="2125800"/>
            <a:ext cx="6056045" cy="13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547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gør 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7572254" cy="4229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Hjælpe kommunerne med at få styr på de mange opslag som de kommunale it-systemer hver dag registrer på CPR-kontoret, KMD og andre datakilder. </a:t>
            </a:r>
          </a:p>
          <a:p>
            <a:pPr marL="0" indent="0">
              <a:buNone/>
            </a:pPr>
            <a:r>
              <a:rPr lang="da-DK" dirty="0"/>
              <a:t>Serviceplatformen og Datafordeler har ændret prisbilledet for grunddata, men som lokal cache er CPR </a:t>
            </a:r>
            <a:r>
              <a:rPr lang="da-DK" dirty="0" err="1"/>
              <a:t>Broker</a:t>
            </a:r>
            <a:r>
              <a:rPr lang="da-DK" dirty="0"/>
              <a:t> af værdi for kommunerne, idet kommunen bevarer kontrol over dataforbruget for det enkelte system og kan varetage logningsforpligtelse for systemers tilgang til følsomme personoplysninger.</a:t>
            </a:r>
          </a:p>
        </p:txBody>
      </p:sp>
    </p:spTree>
    <p:extLst>
      <p:ext uri="{BB962C8B-B14F-4D97-AF65-F5344CB8AC3E}">
        <p14:creationId xmlns:p14="http://schemas.microsoft.com/office/powerpoint/2010/main" val="36564375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OS2 </a:t>
            </a:r>
            <a:r>
              <a:rPr lang="da-DK" dirty="0" err="1"/>
              <a:t>governance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5813853" cy="478293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Niveau 1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Styregruppe: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Ingen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Koordinationsgruppe: 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Syddjurs, Svendborg og leverandøren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Anvendere: 12 kommuner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Ibrugtagning: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Anvender indgår selv drift og supportaftale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Leverandør: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Magenta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Fokus:</a:t>
            </a:r>
          </a:p>
          <a:p>
            <a:pPr lvl="1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da-DK" dirty="0"/>
              <a:t>Forankring i OS2 og hævet niveauet af organisering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82B31-C1B4-824F-AE9D-A3AFC8C3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4" y="2294965"/>
            <a:ext cx="3630274" cy="2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940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21F9A-E9A2-3D42-9102-5CBDD4F8F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44" y="1758569"/>
            <a:ext cx="938824" cy="36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A1E3DF-AA7A-9C4D-AECB-FE68A4DF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607" y="1758569"/>
            <a:ext cx="1235294" cy="3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B0D99F-46A6-FE46-801B-21DA1BFCD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840" y="1758569"/>
            <a:ext cx="861176" cy="36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1F52C8-16FA-244D-AC8B-958719D55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956" y="2824625"/>
            <a:ext cx="1715294" cy="36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D1C684-5C4E-B041-AE24-756E67B2E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44" y="2824625"/>
            <a:ext cx="861176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37127C-9361-9247-B186-EDE73FC73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8607" y="2824625"/>
            <a:ext cx="1192941" cy="36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C554B4-785E-7A45-819C-78CE1D0FBD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7840" y="2824625"/>
            <a:ext cx="1058824" cy="360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9684442-CCD7-A047-9BF8-73AC5FC68948}"/>
              </a:ext>
            </a:extLst>
          </p:cNvPr>
          <p:cNvSpPr txBox="1">
            <a:spLocks/>
          </p:cNvSpPr>
          <p:nvPr/>
        </p:nvSpPr>
        <p:spPr>
          <a:xfrm>
            <a:off x="696675" y="202023"/>
            <a:ext cx="10800000" cy="1007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l"/>
            <a:r>
              <a:rPr lang="da-DK" sz="4400" dirty="0"/>
              <a:t>OS2 projekter</a:t>
            </a:r>
          </a:p>
        </p:txBody>
      </p:sp>
    </p:spTree>
    <p:extLst>
      <p:ext uri="{BB962C8B-B14F-4D97-AF65-F5344CB8AC3E}">
        <p14:creationId xmlns:p14="http://schemas.microsoft.com/office/powerpoint/2010/main" val="38601369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Kontrol med og overblik over organisations- og medarbejderdata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2FBD03-9455-4E44-9F2D-C7BB47B4A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843" y="2136624"/>
            <a:ext cx="3370314" cy="12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66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Hvad er OS2mo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Et system, som samler data om organisation og medarbejdere ét sted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Reducerer vedligeholdelsen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Højner datakvalitet på helt centrale forretningsdata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Giver overblik og fleksibilitet i håndteringen af den samlede organisation og ansatte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da-DK" dirty="0"/>
              <a:t>Autoritative data kan udstilles til en lang række systemer og processer, der har brug for at kende den rigtige organisation og de aktuelle medarbejdere i hver organisationsenhed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25594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Projektet OS2mo 2.0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75" y="1720645"/>
            <a:ext cx="6500538" cy="4229305"/>
          </a:xfrm>
        </p:spPr>
        <p:txBody>
          <a:bodyPr>
            <a:normAutofit/>
          </a:bodyPr>
          <a:lstStyle/>
          <a:p>
            <a:r>
              <a:rPr lang="da-DK" dirty="0"/>
              <a:t>Fase 1 – Udskiftning af APOS med </a:t>
            </a:r>
            <a:r>
              <a:rPr lang="da-DK" dirty="0" err="1"/>
              <a:t>LoRa+VeRa</a:t>
            </a:r>
            <a:endParaRPr lang="da-DK" dirty="0"/>
          </a:p>
          <a:p>
            <a:pPr lvl="1"/>
            <a:r>
              <a:rPr lang="da-DK" dirty="0"/>
              <a:t>Finansieret af Aarhus og Ballerup Kommune.</a:t>
            </a:r>
          </a:p>
          <a:p>
            <a:pPr lvl="1"/>
            <a:r>
              <a:rPr lang="da-DK" dirty="0"/>
              <a:t>Projektet afsluttes pr. 31. marts.</a:t>
            </a:r>
          </a:p>
          <a:p>
            <a:endParaRPr lang="da-DK" dirty="0"/>
          </a:p>
          <a:p>
            <a:r>
              <a:rPr lang="da-DK" dirty="0"/>
              <a:t>Fase 2 – Opgradering af brugergrænseflade og produktmodning</a:t>
            </a:r>
          </a:p>
          <a:p>
            <a:pPr lvl="1"/>
            <a:r>
              <a:rPr lang="da-DK" dirty="0"/>
              <a:t>Finansieret af 30 kommuner.</a:t>
            </a:r>
          </a:p>
          <a:p>
            <a:pPr lvl="1"/>
            <a:r>
              <a:rPr lang="da-DK" dirty="0"/>
              <a:t>Pilottest sidste halvdel af 2018.</a:t>
            </a:r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5709349"/>
      </p:ext>
    </p:extLst>
  </p:cSld>
  <p:clrMapOvr>
    <a:masterClrMapping/>
  </p:clrMapOvr>
</p:sld>
</file>

<file path=ppt/theme/theme1.xml><?xml version="1.0" encoding="utf-8"?>
<a:theme xmlns:a="http://schemas.openxmlformats.org/drawingml/2006/main" name="OS2 Tema">
  <a:themeElements>
    <a:clrScheme name="OS2 identitetsfarver">
      <a:dk1>
        <a:srgbClr val="000000"/>
      </a:dk1>
      <a:lt1>
        <a:srgbClr val="FEFFFF"/>
      </a:lt1>
      <a:dk2>
        <a:srgbClr val="78CCD0"/>
      </a:dk2>
      <a:lt2>
        <a:srgbClr val="E5E5E5"/>
      </a:lt2>
      <a:accent1>
        <a:srgbClr val="3A6DB6"/>
      </a:accent1>
      <a:accent2>
        <a:srgbClr val="53B964"/>
      </a:accent2>
      <a:accent3>
        <a:srgbClr val="F4782D"/>
      </a:accent3>
      <a:accent4>
        <a:srgbClr val="78CCD0"/>
      </a:accent4>
      <a:accent5>
        <a:srgbClr val="777776"/>
      </a:accent5>
      <a:accent6>
        <a:srgbClr val="214474"/>
      </a:accent6>
      <a:hlink>
        <a:srgbClr val="53B964"/>
      </a:hlink>
      <a:folHlink>
        <a:srgbClr val="3A6DB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S2 no footer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ed billede baggrund">
  <a:themeElements>
    <a:clrScheme name="OS2 identitetsfarver">
      <a:dk1>
        <a:srgbClr val="000000"/>
      </a:dk1>
      <a:lt1>
        <a:srgbClr val="FEFFFF"/>
      </a:lt1>
      <a:dk2>
        <a:srgbClr val="78CCD0"/>
      </a:dk2>
      <a:lt2>
        <a:srgbClr val="E5E5E5"/>
      </a:lt2>
      <a:accent1>
        <a:srgbClr val="3A6DB6"/>
      </a:accent1>
      <a:accent2>
        <a:srgbClr val="53B964"/>
      </a:accent2>
      <a:accent3>
        <a:srgbClr val="F4782D"/>
      </a:accent3>
      <a:accent4>
        <a:srgbClr val="78CCD0"/>
      </a:accent4>
      <a:accent5>
        <a:srgbClr val="777776"/>
      </a:accent5>
      <a:accent6>
        <a:srgbClr val="214474"/>
      </a:accent6>
      <a:hlink>
        <a:srgbClr val="53B964"/>
      </a:hlink>
      <a:folHlink>
        <a:srgbClr val="3A6DB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yan background">
  <a:themeElements>
    <a:clrScheme name="OS2 identitetsfarver">
      <a:dk1>
        <a:srgbClr val="000000"/>
      </a:dk1>
      <a:lt1>
        <a:srgbClr val="FEFFFF"/>
      </a:lt1>
      <a:dk2>
        <a:srgbClr val="78CCD0"/>
      </a:dk2>
      <a:lt2>
        <a:srgbClr val="E5E5E5"/>
      </a:lt2>
      <a:accent1>
        <a:srgbClr val="3A6DB6"/>
      </a:accent1>
      <a:accent2>
        <a:srgbClr val="53B964"/>
      </a:accent2>
      <a:accent3>
        <a:srgbClr val="F4782D"/>
      </a:accent3>
      <a:accent4>
        <a:srgbClr val="78CCD0"/>
      </a:accent4>
      <a:accent5>
        <a:srgbClr val="777776"/>
      </a:accent5>
      <a:accent6>
        <a:srgbClr val="214474"/>
      </a:accent6>
      <a:hlink>
        <a:srgbClr val="53B964"/>
      </a:hlink>
      <a:folHlink>
        <a:srgbClr val="3A6DB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2_default_slide_deck" id="{3AD609B8-3F7B-7243-B3C2-CBC279345657}" vid="{3747FEA9-2EFE-0C4E-AD98-C38B578BC832}"/>
    </a:ext>
  </a:extLst>
</a:theme>
</file>

<file path=ppt/theme/theme5.xml><?xml version="1.0" encoding="utf-8"?>
<a:theme xmlns:a="http://schemas.openxmlformats.org/drawingml/2006/main" name="Blue background">
  <a:themeElements>
    <a:clrScheme name="OS2 identitetsfarver">
      <a:dk1>
        <a:srgbClr val="000000"/>
      </a:dk1>
      <a:lt1>
        <a:srgbClr val="FEFFFF"/>
      </a:lt1>
      <a:dk2>
        <a:srgbClr val="78CCD0"/>
      </a:dk2>
      <a:lt2>
        <a:srgbClr val="E5E5E5"/>
      </a:lt2>
      <a:accent1>
        <a:srgbClr val="3A6DB6"/>
      </a:accent1>
      <a:accent2>
        <a:srgbClr val="53B964"/>
      </a:accent2>
      <a:accent3>
        <a:srgbClr val="F4782D"/>
      </a:accent3>
      <a:accent4>
        <a:srgbClr val="78CCD0"/>
      </a:accent4>
      <a:accent5>
        <a:srgbClr val="777776"/>
      </a:accent5>
      <a:accent6>
        <a:srgbClr val="214474"/>
      </a:accent6>
      <a:hlink>
        <a:srgbClr val="53B964"/>
      </a:hlink>
      <a:folHlink>
        <a:srgbClr val="3A6DB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2_default_slide_deck" id="{3AD609B8-3F7B-7243-B3C2-CBC279345657}" vid="{9124819B-624D-1E4A-AF0B-2464744D02E7}"/>
    </a:ext>
  </a:extLst>
</a:theme>
</file>

<file path=ppt/theme/theme6.xml><?xml version="1.0" encoding="utf-8"?>
<a:theme xmlns:a="http://schemas.openxmlformats.org/drawingml/2006/main" name="Green background">
  <a:themeElements>
    <a:clrScheme name="OS2 identitetsfarver">
      <a:dk1>
        <a:srgbClr val="000000"/>
      </a:dk1>
      <a:lt1>
        <a:srgbClr val="FEFFFF"/>
      </a:lt1>
      <a:dk2>
        <a:srgbClr val="78CCD0"/>
      </a:dk2>
      <a:lt2>
        <a:srgbClr val="E5E5E5"/>
      </a:lt2>
      <a:accent1>
        <a:srgbClr val="3A6DB6"/>
      </a:accent1>
      <a:accent2>
        <a:srgbClr val="53B964"/>
      </a:accent2>
      <a:accent3>
        <a:srgbClr val="F4782D"/>
      </a:accent3>
      <a:accent4>
        <a:srgbClr val="78CCD0"/>
      </a:accent4>
      <a:accent5>
        <a:srgbClr val="777776"/>
      </a:accent5>
      <a:accent6>
        <a:srgbClr val="214474"/>
      </a:accent6>
      <a:hlink>
        <a:srgbClr val="53B964"/>
      </a:hlink>
      <a:folHlink>
        <a:srgbClr val="3A6DB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2_default_slide_deck" id="{3AD609B8-3F7B-7243-B3C2-CBC279345657}" vid="{DE45AF09-519A-9D40-96F8-95FA3046371D}"/>
    </a:ext>
  </a:extLst>
</a:theme>
</file>

<file path=ppt/theme/theme7.xml><?xml version="1.0" encoding="utf-8"?>
<a:theme xmlns:a="http://schemas.openxmlformats.org/drawingml/2006/main" name="Orange background">
  <a:themeElements>
    <a:clrScheme name="OS2 identitetsfarver">
      <a:dk1>
        <a:srgbClr val="000000"/>
      </a:dk1>
      <a:lt1>
        <a:srgbClr val="FEFFFF"/>
      </a:lt1>
      <a:dk2>
        <a:srgbClr val="78CCD0"/>
      </a:dk2>
      <a:lt2>
        <a:srgbClr val="E5E5E5"/>
      </a:lt2>
      <a:accent1>
        <a:srgbClr val="3A6DB6"/>
      </a:accent1>
      <a:accent2>
        <a:srgbClr val="53B964"/>
      </a:accent2>
      <a:accent3>
        <a:srgbClr val="F4782D"/>
      </a:accent3>
      <a:accent4>
        <a:srgbClr val="78CCD0"/>
      </a:accent4>
      <a:accent5>
        <a:srgbClr val="777776"/>
      </a:accent5>
      <a:accent6>
        <a:srgbClr val="214474"/>
      </a:accent6>
      <a:hlink>
        <a:srgbClr val="53B964"/>
      </a:hlink>
      <a:folHlink>
        <a:srgbClr val="3A6DB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2_default_slide_deck" id="{3AD609B8-3F7B-7243-B3C2-CBC279345657}" vid="{CDDD4C7F-646C-884E-A113-3F0960A21B3A}"/>
    </a:ext>
  </a:extLst>
</a:theme>
</file>

<file path=ppt/theme/theme8.xml><?xml version="1.0" encoding="utf-8"?>
<a:theme xmlns:a="http://schemas.openxmlformats.org/drawingml/2006/main" name="Grey background">
  <a:themeElements>
    <a:clrScheme name="OS2 identitetsfarver">
      <a:dk1>
        <a:srgbClr val="000000"/>
      </a:dk1>
      <a:lt1>
        <a:srgbClr val="FEFFFF"/>
      </a:lt1>
      <a:dk2>
        <a:srgbClr val="78CCD0"/>
      </a:dk2>
      <a:lt2>
        <a:srgbClr val="E5E5E5"/>
      </a:lt2>
      <a:accent1>
        <a:srgbClr val="3A6DB6"/>
      </a:accent1>
      <a:accent2>
        <a:srgbClr val="53B964"/>
      </a:accent2>
      <a:accent3>
        <a:srgbClr val="F4782D"/>
      </a:accent3>
      <a:accent4>
        <a:srgbClr val="78CCD0"/>
      </a:accent4>
      <a:accent5>
        <a:srgbClr val="777776"/>
      </a:accent5>
      <a:accent6>
        <a:srgbClr val="214474"/>
      </a:accent6>
      <a:hlink>
        <a:srgbClr val="53B964"/>
      </a:hlink>
      <a:folHlink>
        <a:srgbClr val="3A6DB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2_default_slide_deck" id="{3AD609B8-3F7B-7243-B3C2-CBC279345657}" vid="{862AB789-7C6E-8747-90CC-84107A9501E0}"/>
    </a:ext>
  </a:extLst>
</a:theme>
</file>

<file path=ppt/theme/theme9.xml><?xml version="1.0" encoding="utf-8"?>
<a:theme xmlns:a="http://schemas.openxmlformats.org/drawingml/2006/main" name="Movie background">
  <a:themeElements>
    <a:clrScheme name="OS2 identitetsfarver">
      <a:dk1>
        <a:srgbClr val="000000"/>
      </a:dk1>
      <a:lt1>
        <a:srgbClr val="FEFFFF"/>
      </a:lt1>
      <a:dk2>
        <a:srgbClr val="78CCD0"/>
      </a:dk2>
      <a:lt2>
        <a:srgbClr val="E5E5E5"/>
      </a:lt2>
      <a:accent1>
        <a:srgbClr val="3A6DB6"/>
      </a:accent1>
      <a:accent2>
        <a:srgbClr val="53B964"/>
      </a:accent2>
      <a:accent3>
        <a:srgbClr val="F4782D"/>
      </a:accent3>
      <a:accent4>
        <a:srgbClr val="78CCD0"/>
      </a:accent4>
      <a:accent5>
        <a:srgbClr val="777776"/>
      </a:accent5>
      <a:accent6>
        <a:srgbClr val="214474"/>
      </a:accent6>
      <a:hlink>
        <a:srgbClr val="53B964"/>
      </a:hlink>
      <a:folHlink>
        <a:srgbClr val="3A6DB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2_default_slide_deck" id="{3AD609B8-3F7B-7243-B3C2-CBC279345657}" vid="{862AB789-7C6E-8747-90CC-84107A9501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OS2 Tema</Template>
  <TotalTime>6231</TotalTime>
  <Words>3683</Words>
  <Application>Microsoft Macintosh PowerPoint</Application>
  <PresentationFormat>Widescreen</PresentationFormat>
  <Paragraphs>980</Paragraphs>
  <Slides>108</Slides>
  <Notes>63</Notes>
  <HiddenSlides>63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108</vt:i4>
      </vt:variant>
    </vt:vector>
  </HeadingPairs>
  <TitlesOfParts>
    <vt:vector size="125" baseType="lpstr">
      <vt:lpstr>Rounded Mplus 1c Light</vt:lpstr>
      <vt:lpstr>Arial</vt:lpstr>
      <vt:lpstr>Calibri</vt:lpstr>
      <vt:lpstr>Font Awesome 5 Free</vt:lpstr>
      <vt:lpstr>FontAwesome</vt:lpstr>
      <vt:lpstr>Gill Sans Light</vt:lpstr>
      <vt:lpstr>Gill Sans MT</vt:lpstr>
      <vt:lpstr>Montserrat</vt:lpstr>
      <vt:lpstr>OS2 Tema</vt:lpstr>
      <vt:lpstr>OS2 no footer logo</vt:lpstr>
      <vt:lpstr>Med billede baggrund</vt:lpstr>
      <vt:lpstr>Cyan background</vt:lpstr>
      <vt:lpstr>Blue background</vt:lpstr>
      <vt:lpstr>Green background</vt:lpstr>
      <vt:lpstr>Orange background</vt:lpstr>
      <vt:lpstr>Grey background</vt:lpstr>
      <vt:lpstr>Movie background</vt:lpstr>
      <vt:lpstr>PowerPoint Presentation</vt:lpstr>
      <vt:lpstr>Agenda</vt:lpstr>
      <vt:lpstr>PowerPoint Presentation</vt:lpstr>
      <vt:lpstr>Historien</vt:lpstr>
      <vt:lpstr>PowerPoint Presentation</vt:lpstr>
      <vt:lpstr>3 + 4 = 98</vt:lpstr>
      <vt:lpstr>Hvad vil vi opnå?</vt:lpstr>
      <vt:lpstr>PowerPoint Presentation</vt:lpstr>
      <vt:lpstr>0,- kroner til licenser</vt:lpstr>
      <vt:lpstr>Udvikling, Drift og support</vt:lpstr>
      <vt:lpstr>64 kommuner er medlem + SKI &amp; KTC</vt:lpstr>
      <vt:lpstr>Udvikling i medlemstilgang</vt:lpstr>
      <vt:lpstr>56 leverandørpartnere</vt:lpstr>
      <vt:lpstr>Samarbejde med andre</vt:lpstr>
      <vt:lpstr>Professionalisering</vt:lpstr>
      <vt:lpstr>PowerPoint Presentation</vt:lpstr>
      <vt:lpstr>OS2s organisering</vt:lpstr>
      <vt:lpstr>Bestyrelsen</vt:lpstr>
      <vt:lpstr>Sekretariatet</vt:lpstr>
      <vt:lpstr>Sekretariatet</vt:lpstr>
      <vt:lpstr>Styregruppen</vt:lpstr>
      <vt:lpstr>Koordinationsgruppen</vt:lpstr>
      <vt:lpstr>Faggrupper</vt:lpstr>
      <vt:lpstr>Fra ide til projekt til produkt</vt:lpstr>
      <vt:lpstr>Produkt/projekt økonomien</vt:lpstr>
      <vt:lpstr>Produkt- og projektniveauer</vt:lpstr>
      <vt:lpstr>Minimumskrav</vt:lpstr>
      <vt:lpstr>Niveau 1</vt:lpstr>
      <vt:lpstr>Niveau 2</vt:lpstr>
      <vt:lpstr>Niveau 3</vt:lpstr>
      <vt:lpstr>Jira</vt:lpstr>
      <vt:lpstr>Git og Github</vt:lpstr>
      <vt:lpstr>Hjemmesiden / OS2.eu</vt:lpstr>
      <vt:lpstr>OS2viden / faq.os2.eu</vt:lpstr>
      <vt:lpstr>Muligheder med OS2</vt:lpstr>
      <vt:lpstr>Har du en udfordring / et behov?</vt:lpstr>
      <vt:lpstr>Har du en idé?</vt:lpstr>
      <vt:lpstr>Har du en løsning du vil dele?</vt:lpstr>
      <vt:lpstr>Hvad hjælper OS2 med?</vt:lpstr>
      <vt:lpstr>PowerPoint Presentation</vt:lpstr>
      <vt:lpstr>Hvor mange anvender</vt:lpstr>
      <vt:lpstr>Antal open source produkter i OS2</vt:lpstr>
      <vt:lpstr>Overvejelser</vt:lpstr>
      <vt:lpstr>PowerPoint Presentation</vt:lpstr>
      <vt:lpstr>Læs mere på disse links</vt:lpstr>
      <vt:lpstr>PowerPoint Presentation</vt:lpstr>
      <vt:lpstr>PowerPoint Presentation</vt:lpstr>
      <vt:lpstr>Hvad er OS2rollekatalog</vt:lpstr>
      <vt:lpstr>OS2 governance</vt:lpstr>
      <vt:lpstr>PowerPoint Presentation</vt:lpstr>
      <vt:lpstr>Hvad er OS2kravmotor</vt:lpstr>
      <vt:lpstr>Baggrund</vt:lpstr>
      <vt:lpstr>PowerPoint Presentation</vt:lpstr>
      <vt:lpstr>OS2 governance</vt:lpstr>
      <vt:lpstr>PowerPoint Presentation</vt:lpstr>
      <vt:lpstr>Hvad er OS2autoproces</vt:lpstr>
      <vt:lpstr>OS2 governance</vt:lpstr>
      <vt:lpstr>PowerPoint Presentation</vt:lpstr>
      <vt:lpstr>Hvad er OS2forms</vt:lpstr>
      <vt:lpstr>OS2 governance</vt:lpstr>
      <vt:lpstr>PowerPoint Presentation</vt:lpstr>
      <vt:lpstr>Hvad er OS2dagsorden?</vt:lpstr>
      <vt:lpstr>OS2 governance</vt:lpstr>
      <vt:lpstr>PowerPoint Presentation</vt:lpstr>
      <vt:lpstr>Hvad er OS2display</vt:lpstr>
      <vt:lpstr>PowerPoint Presentation</vt:lpstr>
      <vt:lpstr>OS2 governance</vt:lpstr>
      <vt:lpstr>PowerPoint Presentation</vt:lpstr>
      <vt:lpstr>Hvad er OS2borgerPC</vt:lpstr>
      <vt:lpstr>PowerPoint Presentation</vt:lpstr>
      <vt:lpstr>OS2 governance</vt:lpstr>
      <vt:lpstr>PowerPoint Presentation</vt:lpstr>
      <vt:lpstr>Hvad er OS2indberetning</vt:lpstr>
      <vt:lpstr>Hvorfor vælge OS2Indberetning - Kørsel?</vt:lpstr>
      <vt:lpstr>OS2 governance</vt:lpstr>
      <vt:lpstr>PowerPoint Presentation</vt:lpstr>
      <vt:lpstr>Hvad er OS2datascanner</vt:lpstr>
      <vt:lpstr>OS2 governance</vt:lpstr>
      <vt:lpstr>PowerPoint Presentation</vt:lpstr>
      <vt:lpstr>Hvad er OS2loop</vt:lpstr>
      <vt:lpstr>OS2 governance</vt:lpstr>
      <vt:lpstr>PowerPoint Presentation</vt:lpstr>
      <vt:lpstr>Hvad er OS2valghalla</vt:lpstr>
      <vt:lpstr>OS2 governance</vt:lpstr>
      <vt:lpstr>PowerPoint Presentation</vt:lpstr>
      <vt:lpstr>OS2 governance</vt:lpstr>
      <vt:lpstr>PowerPoint Presentation</vt:lpstr>
      <vt:lpstr>Hvad gør den</vt:lpstr>
      <vt:lpstr>OS2 governance</vt:lpstr>
      <vt:lpstr>PowerPoint Presentation</vt:lpstr>
      <vt:lpstr>Hvad gør den</vt:lpstr>
      <vt:lpstr>OS2 governance</vt:lpstr>
      <vt:lpstr>PowerPoint Presentation</vt:lpstr>
      <vt:lpstr>Hvad gør den</vt:lpstr>
      <vt:lpstr>OS2 governance</vt:lpstr>
      <vt:lpstr>PowerPoint Presentation</vt:lpstr>
      <vt:lpstr>PowerPoint Presentation</vt:lpstr>
      <vt:lpstr>Hvad er OS2mo</vt:lpstr>
      <vt:lpstr>Projektet OS2mo 2.0</vt:lpstr>
      <vt:lpstr>Projektet OS2mo 2.5</vt:lpstr>
      <vt:lpstr>OS2 governance</vt:lpstr>
      <vt:lpstr>PowerPoint Presentation</vt:lpstr>
      <vt:lpstr>PowerPoint Presentation</vt:lpstr>
      <vt:lpstr>PowerPoint Presentation</vt:lpstr>
      <vt:lpstr>OS2 governance</vt:lpstr>
      <vt:lpstr>PowerPoint Presentation</vt:lpstr>
      <vt:lpstr>Hvad er OS2faktor</vt:lpstr>
      <vt:lpstr>OS2 governance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Rasmus Frey</dc:creator>
  <cp:lastModifiedBy>Rasmus Frey</cp:lastModifiedBy>
  <cp:revision>71</cp:revision>
  <cp:lastPrinted>2019-02-18T18:46:16Z</cp:lastPrinted>
  <dcterms:created xsi:type="dcterms:W3CDTF">2019-01-03T13:29:07Z</dcterms:created>
  <dcterms:modified xsi:type="dcterms:W3CDTF">2019-02-18T18:48:18Z</dcterms:modified>
</cp:coreProperties>
</file>